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theme/themeOverride2.xml" ContentType="application/vnd.openxmlformats-officedocument.themeOverride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notesSlides/notesSlide1.xml" ContentType="application/vnd.openxmlformats-officedocument.presentationml.notesSlide+xml"/>
  <Override PartName="/ppt/charts/chart6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7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2.xml" ContentType="application/vnd.openxmlformats-officedocument.presentationml.notesSlide+xml"/>
  <Override PartName="/ppt/charts/chart8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Override3.xml" ContentType="application/vnd.openxmlformats-officedocument.themeOverride+xml"/>
  <Override PartName="/ppt/charts/chart9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theme/themeOverride4.xml" ContentType="application/vnd.openxmlformats-officedocument.themeOverride+xml"/>
  <Override PartName="/ppt/charts/chart10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theme/themeOverride5.xml" ContentType="application/vnd.openxmlformats-officedocument.themeOverride+xml"/>
  <Override PartName="/ppt/charts/chart11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12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13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6503" r:id="rId2"/>
    <p:sldId id="6494" r:id="rId3"/>
    <p:sldId id="6487" r:id="rId4"/>
    <p:sldId id="6490" r:id="rId5"/>
    <p:sldId id="6482" r:id="rId6"/>
    <p:sldId id="259" r:id="rId7"/>
    <p:sldId id="6485" r:id="rId8"/>
    <p:sldId id="257" r:id="rId9"/>
    <p:sldId id="258" r:id="rId10"/>
    <p:sldId id="6499" r:id="rId11"/>
    <p:sldId id="6501" r:id="rId12"/>
    <p:sldId id="6491" r:id="rId13"/>
    <p:sldId id="6497" r:id="rId14"/>
    <p:sldId id="6483" r:id="rId15"/>
    <p:sldId id="6498" r:id="rId16"/>
    <p:sldId id="260" r:id="rId17"/>
    <p:sldId id="261" r:id="rId18"/>
    <p:sldId id="264" r:id="rId19"/>
    <p:sldId id="262" r:id="rId20"/>
    <p:sldId id="263" r:id="rId21"/>
    <p:sldId id="6500" r:id="rId22"/>
    <p:sldId id="6502" r:id="rId23"/>
    <p:sldId id="6489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3" d="100"/>
          <a:sy n="63" d="100"/>
        </p:scale>
        <p:origin x="172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.xlsx"/><Relationship Id="rId1" Type="http://schemas.openxmlformats.org/officeDocument/2006/relationships/themeOverride" Target="../theme/themeOverrid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5.xml"/><Relationship Id="rId2" Type="http://schemas.microsoft.com/office/2011/relationships/chartColorStyle" Target="colors5.xml"/><Relationship Id="rId1" Type="http://schemas.microsoft.com/office/2011/relationships/chartStyle" Target="style5.xml"/><Relationship Id="rId4" Type="http://schemas.openxmlformats.org/officeDocument/2006/relationships/package" Target="../embeddings/Microsoft_Excel_Worksheet9.xlsx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oleObject" Target="file:///D:\KANTOR\2022\PPT\Realisasi%205%20Tahun%20(Bahan%20Rakernas)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oleObject" Target="file:///D:\KANTOR\2022\PPT\Realisasi%205%20Tahun%20(Bahan%20Rakernas)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oleObject" Target="file:///D:\KANTOR\2022\PPT\Realisasi%205%20Tahun%20(Bahan%20Rakernas)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2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1.xlsx"/><Relationship Id="rId1" Type="http://schemas.openxmlformats.org/officeDocument/2006/relationships/themeOverride" Target="../theme/themeOverride2.xm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.xlsx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.xm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package" Target="../embeddings/Microsoft_Excel_Worksheet7.xlsx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4.xml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package" Target="../embeddings/Microsoft_Excel_Worksheet8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view3D>
      <c:rotX val="30"/>
      <c:rotY val="16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4.3458148745079847E-2"/>
          <c:y val="5.3855880584126201E-2"/>
          <c:w val="0.92098518409985486"/>
          <c:h val="0.66103409458896834"/>
        </c:manualLayout>
      </c:layout>
      <c:pie3DChart>
        <c:varyColors val="1"/>
        <c:dLbls>
          <c:dLblPos val="ctr"/>
          <c:showLegendKey val="0"/>
          <c:showVal val="1"/>
          <c:showCatName val="0"/>
          <c:showSerName val="0"/>
          <c:showPercent val="0"/>
          <c:showBubbleSize val="0"/>
          <c:showLeaderLines val="0"/>
        </c:dLbls>
      </c:pie3D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2.5029653887108982E-2"/>
          <c:y val="0.74132060633163199"/>
          <c:w val="0.93959584741931768"/>
          <c:h val="0.2467173742077749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tx1"/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2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'KEGIATAN PD'!$B$20</c:f>
              <c:strCache>
                <c:ptCount val="1"/>
                <c:pt idx="0">
                  <c:v>4581|Pengembangan Sistem Perbenihan Hortikultura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3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CC0E-4CC9-A339-5FCE1F7A22D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'KEGIATAN PD'!$C$16:$F$16</c:f>
              <c:strCache>
                <c:ptCount val="4"/>
                <c:pt idx="0">
                  <c:v>TW 1</c:v>
                </c:pt>
                <c:pt idx="1">
                  <c:v>TW 2</c:v>
                </c:pt>
                <c:pt idx="2">
                  <c:v>TW 3</c:v>
                </c:pt>
                <c:pt idx="3">
                  <c:v>TW 4</c:v>
                </c:pt>
              </c:strCache>
            </c:strRef>
          </c:cat>
          <c:val>
            <c:numRef>
              <c:f>'KEGIATAN PD'!$C$20:$F$20</c:f>
              <c:numCache>
                <c:formatCode>0.00</c:formatCode>
                <c:ptCount val="4"/>
                <c:pt idx="0">
                  <c:v>0.72953237584392605</c:v>
                </c:pt>
                <c:pt idx="1">
                  <c:v>17.531309015316403</c:v>
                </c:pt>
                <c:pt idx="2">
                  <c:v>59.730805873110882</c:v>
                </c:pt>
                <c:pt idx="3">
                  <c:v>96.557179485734892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C0E-4CC9-A339-5FCE1F7A22DB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40"/>
        <c:overlap val="-27"/>
        <c:axId val="570506624"/>
        <c:axId val="570510936"/>
      </c:barChart>
      <c:catAx>
        <c:axId val="5705066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570510936"/>
        <c:crosses val="autoZero"/>
        <c:auto val="1"/>
        <c:lblAlgn val="ctr"/>
        <c:lblOffset val="100"/>
        <c:noMultiLvlLbl val="0"/>
      </c:catAx>
      <c:valAx>
        <c:axId val="570510936"/>
        <c:scaling>
          <c:orientation val="minMax"/>
          <c:max val="100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crossAx val="5705066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4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'KEGIATAN PD'!$B$21</c:f>
              <c:strCache>
                <c:ptCount val="1"/>
                <c:pt idx="0">
                  <c:v>5886|Peningkatan Produksi Buah dan Florikultura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3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48CE-47BA-A224-EBA7232E16E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'KEGIATAN PD'!$C$16:$F$16</c:f>
              <c:strCache>
                <c:ptCount val="4"/>
                <c:pt idx="0">
                  <c:v>TW 1</c:v>
                </c:pt>
                <c:pt idx="1">
                  <c:v>TW 2</c:v>
                </c:pt>
                <c:pt idx="2">
                  <c:v>TW 3</c:v>
                </c:pt>
                <c:pt idx="3">
                  <c:v>TW 4</c:v>
                </c:pt>
              </c:strCache>
            </c:strRef>
          </c:cat>
          <c:val>
            <c:numRef>
              <c:f>'KEGIATAN PD'!$C$21:$F$21</c:f>
              <c:numCache>
                <c:formatCode>0.00</c:formatCode>
                <c:ptCount val="4"/>
                <c:pt idx="0">
                  <c:v>0.82212805004392531</c:v>
                </c:pt>
                <c:pt idx="1">
                  <c:v>11.086294630887254</c:v>
                </c:pt>
                <c:pt idx="2">
                  <c:v>55.028912154093334</c:v>
                </c:pt>
                <c:pt idx="3">
                  <c:v>97.66868842731175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8CE-47BA-A224-EBA7232E16E3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40"/>
        <c:overlap val="-27"/>
        <c:axId val="570508584"/>
        <c:axId val="570511328"/>
      </c:barChart>
      <c:catAx>
        <c:axId val="5705085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570511328"/>
        <c:crosses val="autoZero"/>
        <c:auto val="1"/>
        <c:lblAlgn val="ctr"/>
        <c:lblOffset val="100"/>
        <c:noMultiLvlLbl val="0"/>
      </c:catAx>
      <c:valAx>
        <c:axId val="570511328"/>
        <c:scaling>
          <c:orientation val="minMax"/>
          <c:max val="100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crossAx val="57050858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'KEGIATAN PD'!$B$19</c:f>
              <c:strCache>
                <c:ptCount val="1"/>
                <c:pt idx="0">
                  <c:v>1774|Peningkatan Usaha Dukungan Manajemen dan Teknis Lainnya pada Ditjen Hortikultura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3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49E9-4A4D-AFA9-77553304638D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'KEGIATAN PD'!$C$16:$F$16</c:f>
              <c:strCache>
                <c:ptCount val="4"/>
                <c:pt idx="0">
                  <c:v>TW 1</c:v>
                </c:pt>
                <c:pt idx="1">
                  <c:v>TW 2</c:v>
                </c:pt>
                <c:pt idx="2">
                  <c:v>TW 3</c:v>
                </c:pt>
                <c:pt idx="3">
                  <c:v>TW 4</c:v>
                </c:pt>
              </c:strCache>
            </c:strRef>
          </c:cat>
          <c:val>
            <c:numRef>
              <c:f>'KEGIATAN PD'!$C$19:$F$19</c:f>
              <c:numCache>
                <c:formatCode>0.00</c:formatCode>
                <c:ptCount val="4"/>
                <c:pt idx="0">
                  <c:v>11.566596429866943</c:v>
                </c:pt>
                <c:pt idx="1">
                  <c:v>38.724552114037202</c:v>
                </c:pt>
                <c:pt idx="2">
                  <c:v>66.937498645639607</c:v>
                </c:pt>
                <c:pt idx="3">
                  <c:v>97.456753701909122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9E9-4A4D-AFA9-77553304638D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40"/>
        <c:overlap val="-27"/>
        <c:axId val="570487416"/>
        <c:axId val="570503488"/>
      </c:barChart>
      <c:catAx>
        <c:axId val="5704874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570503488"/>
        <c:crosses val="autoZero"/>
        <c:auto val="1"/>
        <c:lblAlgn val="ctr"/>
        <c:lblOffset val="100"/>
        <c:noMultiLvlLbl val="0"/>
      </c:catAx>
      <c:valAx>
        <c:axId val="570503488"/>
        <c:scaling>
          <c:orientation val="minMax"/>
          <c:max val="100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crossAx val="57048741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'KEGIATAN PD'!$B$22</c:f>
              <c:strCache>
                <c:ptCount val="1"/>
                <c:pt idx="0">
                  <c:v>5887|Pengolahan dan Pemasaran Hasil Hortikultura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3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142C-4BCC-945F-F01A3159174A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'KEGIATAN PD'!$C$16:$F$16</c:f>
              <c:strCache>
                <c:ptCount val="4"/>
                <c:pt idx="0">
                  <c:v>TW 1</c:v>
                </c:pt>
                <c:pt idx="1">
                  <c:v>TW 2</c:v>
                </c:pt>
                <c:pt idx="2">
                  <c:v>TW 3</c:v>
                </c:pt>
                <c:pt idx="3">
                  <c:v>TW 4</c:v>
                </c:pt>
              </c:strCache>
            </c:strRef>
          </c:cat>
          <c:val>
            <c:numRef>
              <c:f>'KEGIATAN PD'!$C$22:$F$22</c:f>
              <c:numCache>
                <c:formatCode>0.00</c:formatCode>
                <c:ptCount val="4"/>
                <c:pt idx="0">
                  <c:v>0.69810236154581928</c:v>
                </c:pt>
                <c:pt idx="1">
                  <c:v>13.889694076080444</c:v>
                </c:pt>
                <c:pt idx="2">
                  <c:v>50.682172406651169</c:v>
                </c:pt>
                <c:pt idx="3">
                  <c:v>98.20574243342864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42C-4BCC-945F-F01A3159174A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40"/>
        <c:overlap val="-27"/>
        <c:axId val="570512112"/>
        <c:axId val="570500352"/>
      </c:barChart>
      <c:catAx>
        <c:axId val="5705121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570500352"/>
        <c:crosses val="autoZero"/>
        <c:auto val="1"/>
        <c:lblAlgn val="ctr"/>
        <c:lblOffset val="100"/>
        <c:noMultiLvlLbl val="0"/>
      </c:catAx>
      <c:valAx>
        <c:axId val="570500352"/>
        <c:scaling>
          <c:orientation val="minMax"/>
          <c:max val="100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crossAx val="57051211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view3D>
      <c:rotX val="30"/>
      <c:rotY val="16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4.3458148745079847E-2"/>
          <c:y val="5.3855880584126201E-2"/>
          <c:w val="0.92098518409985486"/>
          <c:h val="0.66103409458896834"/>
        </c:manualLayout>
      </c:layout>
      <c:pie3DChart>
        <c:varyColors val="1"/>
        <c:ser>
          <c:idx val="0"/>
          <c:order val="0"/>
          <c:spPr>
            <a:ln>
              <a:noFill/>
            </a:ln>
          </c:spPr>
          <c:explosion val="4"/>
          <c:dPt>
            <c:idx val="0"/>
            <c:bubble3D val="0"/>
            <c:spPr>
              <a:solidFill>
                <a:srgbClr val="7030A0"/>
              </a:solidFill>
              <a:ln w="25400">
                <a:noFill/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B3A4-476B-9062-C94E887930DC}"/>
              </c:ext>
            </c:extLst>
          </c:dPt>
          <c:dPt>
            <c:idx val="1"/>
            <c:bubble3D val="0"/>
            <c:spPr>
              <a:solidFill>
                <a:srgbClr val="ED7D31">
                  <a:lumMod val="75000"/>
                </a:srgbClr>
              </a:solidFill>
              <a:ln w="25400">
                <a:noFill/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B3A4-476B-9062-C94E887930DC}"/>
              </c:ext>
            </c:extLst>
          </c:dPt>
          <c:dPt>
            <c:idx val="2"/>
            <c:bubble3D val="0"/>
            <c:spPr>
              <a:solidFill>
                <a:srgbClr val="006600"/>
              </a:solidFill>
              <a:ln w="25400">
                <a:noFill/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B3A4-476B-9062-C94E887930DC}"/>
              </c:ext>
            </c:extLst>
          </c:dPt>
          <c:dLbls>
            <c:dLbl>
              <c:idx val="0"/>
              <c:layout>
                <c:manualLayout>
                  <c:x val="-0.29182810979170731"/>
                  <c:y val="-0.20531780561492988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B3A4-476B-9062-C94E887930DC}"/>
                </c:ext>
              </c:extLst>
            </c:dLbl>
            <c:dLbl>
              <c:idx val="1"/>
              <c:layout>
                <c:manualLayout>
                  <c:x val="0.16237069794908204"/>
                  <c:y val="1.2713809246963068E-2"/>
                </c:manualLayout>
              </c:layout>
              <c:numFmt formatCode="0.00%" sourceLinked="0"/>
              <c:spPr>
                <a:noFill/>
                <a:ln>
                  <a:noFill/>
                </a:ln>
                <a:effectLst>
                  <a:glow>
                    <a:srgbClr val="4472C4">
                      <a:alpha val="40000"/>
                    </a:srgbClr>
                  </a:glow>
                </a:effectLst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8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232630894481564"/>
                      <c:h val="0.14389814553158248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B3A4-476B-9062-C94E887930DC}"/>
                </c:ext>
              </c:extLst>
            </c:dLbl>
            <c:dLbl>
              <c:idx val="2"/>
              <c:layout>
                <c:manualLayout>
                  <c:x val="0.11348763869963009"/>
                  <c:y val="8.8518269604895478E-2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B3A4-476B-9062-C94E887930DC}"/>
                </c:ext>
              </c:extLst>
            </c:dLbl>
            <c:numFmt formatCode="0.0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'KEWENANGAN (2)'!$B$17:$B$19</c:f>
              <c:strCache>
                <c:ptCount val="3"/>
                <c:pt idx="0">
                  <c:v> PUSAT </c:v>
                </c:pt>
                <c:pt idx="1">
                  <c:v> DEKONSENTRASI (DK) </c:v>
                </c:pt>
                <c:pt idx="2">
                  <c:v> TUGAS PEMBANTUAN (TP) </c:v>
                </c:pt>
              </c:strCache>
            </c:strRef>
          </c:cat>
          <c:val>
            <c:numRef>
              <c:f>'KEWENANGAN (2)'!$C$17:$C$19</c:f>
              <c:numCache>
                <c:formatCode>_(* #,##0.00_);_(* \(#,##0.00\);_(* "-"_);_(@_)</c:formatCode>
                <c:ptCount val="3"/>
                <c:pt idx="0">
                  <c:v>62.037451196064396</c:v>
                </c:pt>
                <c:pt idx="1">
                  <c:v>17.463636309703411</c:v>
                </c:pt>
                <c:pt idx="2">
                  <c:v>20.498912494232187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B3A4-476B-9062-C94E887930DC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  <c:showLeaderLines val="0"/>
        </c:dLbls>
      </c:pie3DChart>
      <c:spPr>
        <a:noFill/>
        <a:ln>
          <a:noFill/>
        </a:ln>
        <a:effectLst/>
      </c:spPr>
    </c:plotArea>
    <c:legend>
      <c:legendPos val="b"/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pPr>
            <a:endParaRPr lang="en-US"/>
          </a:p>
        </c:txPr>
      </c:legendEntry>
      <c:layout>
        <c:manualLayout>
          <c:xMode val="edge"/>
          <c:yMode val="edge"/>
          <c:x val="4.2335409772240609E-2"/>
          <c:y val="0.71992894171097987"/>
          <c:w val="0.93959584741931768"/>
          <c:h val="0.2467173742077749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Arial" pitchFamily="34" charset="0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2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rgbClr val="0000CC"/>
              </a:solidFill>
            </c:spPr>
            <c:extLst>
              <c:ext xmlns:c16="http://schemas.microsoft.com/office/drawing/2014/chart" uri="{C3380CC4-5D6E-409C-BE32-E72D297353CC}">
                <c16:uniqueId val="{00000001-BF95-45CC-A8EE-290AE685099A}"/>
              </c:ext>
            </c:extLst>
          </c:dPt>
          <c:dPt>
            <c:idx val="1"/>
            <c:bubble3D val="0"/>
            <c:spPr>
              <a:solidFill>
                <a:srgbClr val="C00000"/>
              </a:solidFill>
            </c:spPr>
            <c:extLst>
              <c:ext xmlns:c16="http://schemas.microsoft.com/office/drawing/2014/chart" uri="{C3380CC4-5D6E-409C-BE32-E72D297353CC}">
                <c16:uniqueId val="{00000003-BF95-45CC-A8EE-290AE685099A}"/>
              </c:ext>
            </c:extLst>
          </c:dPt>
          <c:dPt>
            <c:idx val="2"/>
            <c:bubble3D val="0"/>
            <c:spPr>
              <a:solidFill>
                <a:srgbClr val="FFC000"/>
              </a:solidFill>
            </c:spPr>
            <c:extLst>
              <c:ext xmlns:c16="http://schemas.microsoft.com/office/drawing/2014/chart" uri="{C3380CC4-5D6E-409C-BE32-E72D297353CC}">
                <c16:uniqueId val="{00000005-BF95-45CC-A8EE-290AE685099A}"/>
              </c:ext>
            </c:extLst>
          </c:dPt>
          <c:cat>
            <c:strRef>
              <c:f>Sheet1!$A$2:$A$4</c:f>
              <c:strCache>
                <c:ptCount val="3"/>
                <c:pt idx="0">
                  <c:v>Realisasi</c:v>
                </c:pt>
                <c:pt idx="1">
                  <c:v>Outstanding</c:v>
                </c:pt>
                <c:pt idx="2">
                  <c:v>Sisa</c:v>
                </c:pt>
              </c:strCache>
            </c:strRef>
          </c:cat>
          <c:val>
            <c:numRef>
              <c:f>Sheet1!$B$2:$B$4</c:f>
              <c:numCache>
                <c:formatCode>_(* #,##0_);_(* \(#,##0\);_(* "-"_);_(@_)</c:formatCode>
                <c:ptCount val="3"/>
                <c:pt idx="0">
                  <c:v>380848357428</c:v>
                </c:pt>
                <c:pt idx="1">
                  <c:v>700311674</c:v>
                </c:pt>
                <c:pt idx="2" formatCode="#,##0">
                  <c:v>6301428898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BF95-45CC-A8EE-290AE685099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rgbClr val="0000CC"/>
              </a:solidFill>
            </c:spPr>
            <c:extLst>
              <c:ext xmlns:c16="http://schemas.microsoft.com/office/drawing/2014/chart" uri="{C3380CC4-5D6E-409C-BE32-E72D297353CC}">
                <c16:uniqueId val="{00000001-AF8E-41E0-991B-8B0E7353E895}"/>
              </c:ext>
            </c:extLst>
          </c:dPt>
          <c:dPt>
            <c:idx val="1"/>
            <c:bubble3D val="0"/>
            <c:spPr>
              <a:solidFill>
                <a:srgbClr val="C00000"/>
              </a:solidFill>
            </c:spPr>
            <c:extLst>
              <c:ext xmlns:c16="http://schemas.microsoft.com/office/drawing/2014/chart" uri="{C3380CC4-5D6E-409C-BE32-E72D297353CC}">
                <c16:uniqueId val="{00000003-AF8E-41E0-991B-8B0E7353E895}"/>
              </c:ext>
            </c:extLst>
          </c:dPt>
          <c:dPt>
            <c:idx val="2"/>
            <c:bubble3D val="0"/>
            <c:spPr>
              <a:solidFill>
                <a:srgbClr val="FFC000"/>
              </a:solidFill>
            </c:spPr>
            <c:extLst>
              <c:ext xmlns:c16="http://schemas.microsoft.com/office/drawing/2014/chart" uri="{C3380CC4-5D6E-409C-BE32-E72D297353CC}">
                <c16:uniqueId val="{00000005-AF8E-41E0-991B-8B0E7353E895}"/>
              </c:ext>
            </c:extLst>
          </c:dPt>
          <c:cat>
            <c:strRef>
              <c:f>Sheet1!$A$2:$A$4</c:f>
              <c:strCache>
                <c:ptCount val="3"/>
                <c:pt idx="0">
                  <c:v>Realisasi</c:v>
                </c:pt>
                <c:pt idx="1">
                  <c:v>Outstanding</c:v>
                </c:pt>
                <c:pt idx="2">
                  <c:v>Sisa</c:v>
                </c:pt>
              </c:strCache>
            </c:strRef>
          </c:cat>
          <c:val>
            <c:numRef>
              <c:f>Sheet1!$B$2:$B$4</c:f>
              <c:numCache>
                <c:formatCode>_(* #,##0_);_(* \(#,##0\);_(* "-"_);_(@_)</c:formatCode>
                <c:ptCount val="3"/>
                <c:pt idx="0">
                  <c:v>105151968326</c:v>
                </c:pt>
                <c:pt idx="1">
                  <c:v>388085900</c:v>
                </c:pt>
                <c:pt idx="2" formatCode="#,##0">
                  <c:v>3640334774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AF8E-41E0-991B-8B0E7353E89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rgbClr val="0000CC"/>
              </a:solidFill>
            </c:spPr>
            <c:extLst>
              <c:ext xmlns:c16="http://schemas.microsoft.com/office/drawing/2014/chart" uri="{C3380CC4-5D6E-409C-BE32-E72D297353CC}">
                <c16:uniqueId val="{00000001-C972-4969-9ADE-DE53D05F0D9D}"/>
              </c:ext>
            </c:extLst>
          </c:dPt>
          <c:dPt>
            <c:idx val="1"/>
            <c:bubble3D val="0"/>
            <c:spPr>
              <a:solidFill>
                <a:srgbClr val="C00000"/>
              </a:solidFill>
            </c:spPr>
            <c:extLst>
              <c:ext xmlns:c16="http://schemas.microsoft.com/office/drawing/2014/chart" uri="{C3380CC4-5D6E-409C-BE32-E72D297353CC}">
                <c16:uniqueId val="{00000003-C972-4969-9ADE-DE53D05F0D9D}"/>
              </c:ext>
            </c:extLst>
          </c:dPt>
          <c:dPt>
            <c:idx val="2"/>
            <c:bubble3D val="0"/>
            <c:spPr>
              <a:solidFill>
                <a:srgbClr val="FFC000"/>
              </a:solidFill>
            </c:spPr>
            <c:extLst>
              <c:ext xmlns:c16="http://schemas.microsoft.com/office/drawing/2014/chart" uri="{C3380CC4-5D6E-409C-BE32-E72D297353CC}">
                <c16:uniqueId val="{00000005-C972-4969-9ADE-DE53D05F0D9D}"/>
              </c:ext>
            </c:extLst>
          </c:dPt>
          <c:cat>
            <c:strRef>
              <c:f>Sheet1!$A$2:$A$4</c:f>
              <c:strCache>
                <c:ptCount val="3"/>
                <c:pt idx="0">
                  <c:v>Realisasi</c:v>
                </c:pt>
                <c:pt idx="1">
                  <c:v>Outstanding</c:v>
                </c:pt>
                <c:pt idx="2">
                  <c:v>Sisa</c:v>
                </c:pt>
              </c:strCache>
            </c:strRef>
          </c:cat>
          <c:val>
            <c:numRef>
              <c:f>Sheet1!$B$2:$B$4</c:f>
              <c:numCache>
                <c:formatCode>_(* #,##0_);_(* \(#,##0\);_(* "-"_);_(@_)</c:formatCode>
                <c:ptCount val="3"/>
                <c:pt idx="0">
                  <c:v>124695255069</c:v>
                </c:pt>
                <c:pt idx="1">
                  <c:v>15679025</c:v>
                </c:pt>
                <c:pt idx="2" formatCode="#,##0">
                  <c:v>3445607906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C972-4969-9ADE-DE53D05F0D9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0"/>
          <c:y val="4.5761508184005158E-2"/>
          <c:w val="1"/>
          <c:h val="0.71897509924633007"/>
        </c:manualLayout>
      </c:layout>
      <c:pie3DChart>
        <c:varyColors val="1"/>
        <c:dLbls>
          <c:dLblPos val="outEnd"/>
          <c:showLegendKey val="0"/>
          <c:showVal val="0"/>
          <c:showCatName val="1"/>
          <c:showSerName val="0"/>
          <c:showPercent val="0"/>
          <c:showBubbleSize val="0"/>
          <c:showLeaderLines val="0"/>
        </c:dLbls>
      </c:pie3D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0"/>
          <c:y val="4.5761508184005158E-2"/>
          <c:w val="1"/>
          <c:h val="0.71897509924633007"/>
        </c:manualLayout>
      </c:layout>
      <c:pie3DChart>
        <c:varyColors val="1"/>
        <c:dLbls>
          <c:dLblPos val="outEnd"/>
          <c:showLegendKey val="0"/>
          <c:showVal val="0"/>
          <c:showCatName val="1"/>
          <c:showSerName val="0"/>
          <c:showPercent val="0"/>
          <c:showBubbleSize val="0"/>
          <c:showLeaderLines val="0"/>
        </c:dLbls>
      </c:pie3D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'KEGIATAN PD'!$B$17</c:f>
              <c:strCache>
                <c:ptCount val="1"/>
                <c:pt idx="0">
                  <c:v>1771|Peningkatan Produksi Sayuran dan Tanaman Obat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3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A49A-48C2-A19E-87F1E217119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'KEGIATAN PD'!$C$16:$F$16</c:f>
              <c:strCache>
                <c:ptCount val="4"/>
                <c:pt idx="0">
                  <c:v>TW 1</c:v>
                </c:pt>
                <c:pt idx="1">
                  <c:v>TW 2</c:v>
                </c:pt>
                <c:pt idx="2">
                  <c:v>TW 3</c:v>
                </c:pt>
                <c:pt idx="3">
                  <c:v>TW 4</c:v>
                </c:pt>
              </c:strCache>
            </c:strRef>
          </c:cat>
          <c:val>
            <c:numRef>
              <c:f>'KEGIATAN PD'!$C$17:$F$17</c:f>
              <c:numCache>
                <c:formatCode>0.00</c:formatCode>
                <c:ptCount val="4"/>
                <c:pt idx="0">
                  <c:v>1.7991223852308118</c:v>
                </c:pt>
                <c:pt idx="1">
                  <c:v>13.557122621688301</c:v>
                </c:pt>
                <c:pt idx="2">
                  <c:v>70.377254797775265</c:v>
                </c:pt>
                <c:pt idx="3">
                  <c:v>98.667519136829469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49A-48C2-A19E-87F1E217119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40"/>
        <c:overlap val="-23"/>
        <c:axId val="570491336"/>
        <c:axId val="570496040"/>
      </c:barChart>
      <c:catAx>
        <c:axId val="5704913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570496040"/>
        <c:crosses val="autoZero"/>
        <c:auto val="1"/>
        <c:lblAlgn val="ctr"/>
        <c:lblOffset val="100"/>
        <c:noMultiLvlLbl val="0"/>
      </c:catAx>
      <c:valAx>
        <c:axId val="570496040"/>
        <c:scaling>
          <c:orientation val="minMax"/>
          <c:max val="100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crossAx val="5704913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4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'KEGIATAN PD'!$B$18</c:f>
              <c:strCache>
                <c:ptCount val="1"/>
                <c:pt idx="0">
                  <c:v>1773|Pengembangan Sistem Perlindungan Hortikultura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3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E4A7-4B7C-B563-B1AF6C38E7C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'KEGIATAN PD'!$C$16:$F$16</c:f>
              <c:strCache>
                <c:ptCount val="4"/>
                <c:pt idx="0">
                  <c:v>TW 1</c:v>
                </c:pt>
                <c:pt idx="1">
                  <c:v>TW 2</c:v>
                </c:pt>
                <c:pt idx="2">
                  <c:v>TW 3</c:v>
                </c:pt>
                <c:pt idx="3">
                  <c:v>TW 4</c:v>
                </c:pt>
              </c:strCache>
            </c:strRef>
          </c:cat>
          <c:val>
            <c:numRef>
              <c:f>'KEGIATAN PD'!$C$18:$F$18</c:f>
              <c:numCache>
                <c:formatCode>0.00</c:formatCode>
                <c:ptCount val="4"/>
                <c:pt idx="0">
                  <c:v>1.5775574984423593</c:v>
                </c:pt>
                <c:pt idx="1">
                  <c:v>32.82686123561782</c:v>
                </c:pt>
                <c:pt idx="2">
                  <c:v>52.690401592233293</c:v>
                </c:pt>
                <c:pt idx="3">
                  <c:v>99.244864159338448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4A7-4B7C-B563-B1AF6C38E7C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40"/>
        <c:overlap val="-27"/>
        <c:axId val="570507408"/>
        <c:axId val="570501136"/>
      </c:barChart>
      <c:catAx>
        <c:axId val="5705074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570501136"/>
        <c:crosses val="autoZero"/>
        <c:auto val="1"/>
        <c:lblAlgn val="ctr"/>
        <c:lblOffset val="100"/>
        <c:noMultiLvlLbl val="0"/>
      </c:catAx>
      <c:valAx>
        <c:axId val="570501136"/>
        <c:scaling>
          <c:orientation val="minMax"/>
          <c:max val="100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crossAx val="5705074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66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66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6422A30-BB41-4757-AC55-EE1C983A2878}" type="doc">
      <dgm:prSet loTypeId="urn:microsoft.com/office/officeart/2005/8/layout/cycle4" loCatId="matrix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FCD5B2AC-69DD-49B0-9329-CEF5EC853957}">
      <dgm:prSet phldrT="[Text]" custT="1"/>
      <dgm:spPr/>
      <dgm:t>
        <a:bodyPr/>
        <a:lstStyle/>
        <a:p>
          <a:r>
            <a:rPr lang="en-US" sz="2200" b="0" i="0" dirty="0" err="1"/>
            <a:t>Standar</a:t>
          </a:r>
          <a:r>
            <a:rPr lang="en-US" sz="2200" b="0" i="0" dirty="0"/>
            <a:t> Data</a:t>
          </a:r>
          <a:endParaRPr lang="en-US" sz="2200" dirty="0"/>
        </a:p>
      </dgm:t>
    </dgm:pt>
    <dgm:pt modelId="{9304785E-6719-4500-8A73-133D328E1644}" type="parTrans" cxnId="{AC9ABDC8-9EB2-422E-A13F-E08591F1CF60}">
      <dgm:prSet/>
      <dgm:spPr/>
      <dgm:t>
        <a:bodyPr/>
        <a:lstStyle/>
        <a:p>
          <a:endParaRPr lang="en-US" sz="1600"/>
        </a:p>
      </dgm:t>
    </dgm:pt>
    <dgm:pt modelId="{4CEB6E27-A844-4BA6-9F75-94D69EB6D165}" type="sibTrans" cxnId="{AC9ABDC8-9EB2-422E-A13F-E08591F1CF60}">
      <dgm:prSet/>
      <dgm:spPr/>
      <dgm:t>
        <a:bodyPr/>
        <a:lstStyle/>
        <a:p>
          <a:endParaRPr lang="en-US" sz="1600"/>
        </a:p>
      </dgm:t>
    </dgm:pt>
    <dgm:pt modelId="{48435D4F-572A-4D4D-8EB1-DB574169596D}">
      <dgm:prSet phldrT="[Text]" custT="1"/>
      <dgm:spPr/>
      <dgm:t>
        <a:bodyPr/>
        <a:lstStyle/>
        <a:p>
          <a:r>
            <a:rPr lang="en-US" sz="1600" b="0" i="0" dirty="0"/>
            <a:t>Data yang </a:t>
          </a:r>
          <a:r>
            <a:rPr lang="en-US" sz="1600" b="0" i="0" dirty="0" err="1"/>
            <a:t>dihasilkan</a:t>
          </a:r>
          <a:r>
            <a:rPr lang="en-US" sz="1600" b="0" i="0" dirty="0"/>
            <a:t> oleh </a:t>
          </a:r>
          <a:r>
            <a:rPr lang="en-US" sz="1600" b="0" i="0" dirty="0" err="1"/>
            <a:t>Produsen</a:t>
          </a:r>
          <a:r>
            <a:rPr lang="en-US" sz="1600" b="0" i="0" dirty="0"/>
            <a:t> Data </a:t>
          </a:r>
          <a:r>
            <a:rPr lang="en-US" sz="1600" b="0" i="0" dirty="0" err="1"/>
            <a:t>harus</a:t>
          </a:r>
          <a:r>
            <a:rPr lang="en-US" sz="1600" b="0" i="0" dirty="0"/>
            <a:t> </a:t>
          </a:r>
          <a:r>
            <a:rPr lang="en-US" sz="1600" b="0" i="0" dirty="0" err="1"/>
            <a:t>menggunakan</a:t>
          </a:r>
          <a:r>
            <a:rPr lang="en-US" sz="1600" b="0" i="0" dirty="0"/>
            <a:t> Kode </a:t>
          </a:r>
          <a:r>
            <a:rPr lang="en-US" sz="1600" b="0" i="0" dirty="0" err="1"/>
            <a:t>Referensi</a:t>
          </a:r>
          <a:r>
            <a:rPr lang="en-US" sz="1600" b="0" i="0" dirty="0"/>
            <a:t> dan/</a:t>
          </a:r>
          <a:r>
            <a:rPr lang="en-US" sz="1600" b="0" i="0" dirty="0" err="1"/>
            <a:t>atau</a:t>
          </a:r>
          <a:r>
            <a:rPr lang="en-US" sz="1600" b="0" i="0" dirty="0"/>
            <a:t> Data </a:t>
          </a:r>
          <a:r>
            <a:rPr lang="en-US" sz="1600" b="0" i="0" dirty="0" err="1"/>
            <a:t>Induk</a:t>
          </a:r>
          <a:endParaRPr lang="en-US" sz="1600" dirty="0"/>
        </a:p>
      </dgm:t>
    </dgm:pt>
    <dgm:pt modelId="{BCF34EE8-F295-4452-AC7E-1CCF90E99D6D}" type="parTrans" cxnId="{40B50AB3-FD10-4F9A-8DC5-0EADD790D70D}">
      <dgm:prSet/>
      <dgm:spPr/>
      <dgm:t>
        <a:bodyPr/>
        <a:lstStyle/>
        <a:p>
          <a:endParaRPr lang="en-US" sz="1600"/>
        </a:p>
      </dgm:t>
    </dgm:pt>
    <dgm:pt modelId="{5FDA9A59-5888-4B3B-BA4D-F764A6B15C73}" type="sibTrans" cxnId="{40B50AB3-FD10-4F9A-8DC5-0EADD790D70D}">
      <dgm:prSet/>
      <dgm:spPr/>
      <dgm:t>
        <a:bodyPr/>
        <a:lstStyle/>
        <a:p>
          <a:endParaRPr lang="en-US" sz="1600"/>
        </a:p>
      </dgm:t>
    </dgm:pt>
    <dgm:pt modelId="{6F4CAE1E-CAC4-4837-B356-17571AF9AFEA}">
      <dgm:prSet phldrT="[Text]" custT="1"/>
      <dgm:spPr/>
      <dgm:t>
        <a:bodyPr/>
        <a:lstStyle/>
        <a:p>
          <a:r>
            <a:rPr lang="en-US" sz="2200" b="0" i="0" dirty="0"/>
            <a:t>Metadata</a:t>
          </a:r>
          <a:endParaRPr lang="en-US" sz="2200" dirty="0"/>
        </a:p>
      </dgm:t>
    </dgm:pt>
    <dgm:pt modelId="{58F2A147-AB2B-4590-B72A-9CA48D692C59}" type="parTrans" cxnId="{322A4C08-5236-433D-9B2B-40248A186C10}">
      <dgm:prSet/>
      <dgm:spPr/>
      <dgm:t>
        <a:bodyPr/>
        <a:lstStyle/>
        <a:p>
          <a:endParaRPr lang="en-US" sz="1600"/>
        </a:p>
      </dgm:t>
    </dgm:pt>
    <dgm:pt modelId="{E11B936F-7AEA-4ACE-8C3F-DC008E932E11}" type="sibTrans" cxnId="{322A4C08-5236-433D-9B2B-40248A186C10}">
      <dgm:prSet/>
      <dgm:spPr/>
      <dgm:t>
        <a:bodyPr/>
        <a:lstStyle/>
        <a:p>
          <a:endParaRPr lang="en-US" sz="1600"/>
        </a:p>
      </dgm:t>
    </dgm:pt>
    <dgm:pt modelId="{3508BFDF-3B9D-46A5-8489-8ACCD081A98E}">
      <dgm:prSet phldrT="[Text]" custT="1"/>
      <dgm:spPr/>
      <dgm:t>
        <a:bodyPr/>
        <a:lstStyle/>
        <a:p>
          <a:r>
            <a:rPr lang="en-US" sz="1600" b="0" i="0" dirty="0"/>
            <a:t>Data yang </a:t>
          </a:r>
          <a:r>
            <a:rPr lang="en-US" sz="1600" b="0" i="0" dirty="0" err="1"/>
            <a:t>dihasilkan</a:t>
          </a:r>
          <a:r>
            <a:rPr lang="en-US" sz="1600" b="0" i="0" dirty="0"/>
            <a:t> oleh </a:t>
          </a:r>
          <a:r>
            <a:rPr lang="en-US" sz="1600" b="0" i="0" dirty="0" err="1"/>
            <a:t>Produsen</a:t>
          </a:r>
          <a:r>
            <a:rPr lang="en-US" sz="1600" b="0" i="0" dirty="0"/>
            <a:t> Data </a:t>
          </a:r>
          <a:r>
            <a:rPr lang="en-US" sz="1600" b="0" i="0" dirty="0" err="1"/>
            <a:t>harus</a:t>
          </a:r>
          <a:r>
            <a:rPr lang="en-US" sz="1600" b="0" i="0" dirty="0"/>
            <a:t> </a:t>
          </a:r>
          <a:r>
            <a:rPr lang="en-US" sz="1600" b="0" i="0" dirty="0" err="1"/>
            <a:t>memiliki</a:t>
          </a:r>
          <a:r>
            <a:rPr lang="en-US" sz="1600" b="0" i="0" dirty="0"/>
            <a:t> Metadata</a:t>
          </a:r>
          <a:endParaRPr lang="en-US" sz="1600" dirty="0"/>
        </a:p>
      </dgm:t>
    </dgm:pt>
    <dgm:pt modelId="{03A21B1C-557A-4240-9182-F65E2CA13D66}" type="parTrans" cxnId="{904B28A3-0388-4DBB-9D98-8491AE314A96}">
      <dgm:prSet/>
      <dgm:spPr/>
      <dgm:t>
        <a:bodyPr/>
        <a:lstStyle/>
        <a:p>
          <a:endParaRPr lang="en-US" sz="1600"/>
        </a:p>
      </dgm:t>
    </dgm:pt>
    <dgm:pt modelId="{88340FC2-E2E3-475C-B2E3-748014A8AE87}" type="sibTrans" cxnId="{904B28A3-0388-4DBB-9D98-8491AE314A96}">
      <dgm:prSet/>
      <dgm:spPr/>
      <dgm:t>
        <a:bodyPr/>
        <a:lstStyle/>
        <a:p>
          <a:endParaRPr lang="en-US" sz="1600"/>
        </a:p>
      </dgm:t>
    </dgm:pt>
    <dgm:pt modelId="{2AA5F605-C8F7-49C7-A445-7D5936CF92B7}">
      <dgm:prSet phldrT="[Text]" custT="1"/>
      <dgm:spPr/>
      <dgm:t>
        <a:bodyPr/>
        <a:lstStyle/>
        <a:p>
          <a:r>
            <a:rPr lang="en-US" sz="2200" b="0" i="0" dirty="0"/>
            <a:t>Kode </a:t>
          </a:r>
          <a:r>
            <a:rPr lang="en-US" sz="2200" b="0" i="0" dirty="0" err="1"/>
            <a:t>Referensi</a:t>
          </a:r>
          <a:r>
            <a:rPr lang="en-US" sz="2200" b="0" i="0" dirty="0"/>
            <a:t> dan/</a:t>
          </a:r>
          <a:r>
            <a:rPr lang="en-US" sz="2200" b="0" i="0" dirty="0" err="1"/>
            <a:t>atau</a:t>
          </a:r>
          <a:r>
            <a:rPr lang="en-US" sz="2200" b="0" i="0" dirty="0"/>
            <a:t> Data </a:t>
          </a:r>
          <a:r>
            <a:rPr lang="en-US" sz="2200" b="0" i="0" dirty="0" err="1"/>
            <a:t>Induk</a:t>
          </a:r>
          <a:endParaRPr lang="en-US" sz="2200" dirty="0"/>
        </a:p>
      </dgm:t>
    </dgm:pt>
    <dgm:pt modelId="{3162A0ED-1D83-4A80-B022-0CA351F423F2}" type="parTrans" cxnId="{B0D1B492-1EE0-4A81-B2CC-ABC6301D214D}">
      <dgm:prSet/>
      <dgm:spPr/>
      <dgm:t>
        <a:bodyPr/>
        <a:lstStyle/>
        <a:p>
          <a:endParaRPr lang="en-US" sz="1600"/>
        </a:p>
      </dgm:t>
    </dgm:pt>
    <dgm:pt modelId="{2A4F662E-9C1E-4C34-A19E-AD8577235AD3}" type="sibTrans" cxnId="{B0D1B492-1EE0-4A81-B2CC-ABC6301D214D}">
      <dgm:prSet/>
      <dgm:spPr/>
      <dgm:t>
        <a:bodyPr/>
        <a:lstStyle/>
        <a:p>
          <a:endParaRPr lang="en-US" sz="1600"/>
        </a:p>
      </dgm:t>
    </dgm:pt>
    <dgm:pt modelId="{CD7454A8-EFCC-4422-B949-F1217ADCA838}">
      <dgm:prSet phldrT="[Text]" custT="1"/>
      <dgm:spPr/>
      <dgm:t>
        <a:bodyPr/>
        <a:lstStyle/>
        <a:p>
          <a:r>
            <a:rPr lang="en-US" sz="1600" b="0" i="0" dirty="0"/>
            <a:t>Data yang </a:t>
          </a:r>
          <a:r>
            <a:rPr lang="en-US" sz="1600" b="0" i="0" dirty="0" err="1"/>
            <a:t>dihasilkan</a:t>
          </a:r>
          <a:r>
            <a:rPr lang="en-US" sz="1600" b="0" i="0" dirty="0"/>
            <a:t> oleh </a:t>
          </a:r>
          <a:r>
            <a:rPr lang="en-US" sz="1600" b="0" i="0" dirty="0" err="1"/>
            <a:t>Produsen</a:t>
          </a:r>
          <a:r>
            <a:rPr lang="en-US" sz="1600" b="0" i="0" dirty="0"/>
            <a:t> Data </a:t>
          </a:r>
          <a:r>
            <a:rPr lang="en-US" sz="1600" b="0" i="0" dirty="0" err="1"/>
            <a:t>harus</a:t>
          </a:r>
          <a:r>
            <a:rPr lang="en-US" sz="1600" b="0" i="0" dirty="0"/>
            <a:t> </a:t>
          </a:r>
          <a:r>
            <a:rPr lang="en-US" sz="1600" b="0" i="0" dirty="0" err="1"/>
            <a:t>menggunakan</a:t>
          </a:r>
          <a:r>
            <a:rPr lang="en-US" sz="1600" b="0" i="0" dirty="0"/>
            <a:t> Kode </a:t>
          </a:r>
          <a:r>
            <a:rPr lang="en-US" sz="1600" b="0" i="0" dirty="0" err="1"/>
            <a:t>Referensi</a:t>
          </a:r>
          <a:r>
            <a:rPr lang="en-US" sz="1600" b="0" i="0" dirty="0"/>
            <a:t> dan/</a:t>
          </a:r>
          <a:r>
            <a:rPr lang="en-US" sz="1600" b="0" i="0" dirty="0" err="1"/>
            <a:t>atau</a:t>
          </a:r>
          <a:r>
            <a:rPr lang="en-US" sz="1600" b="0" i="0" dirty="0"/>
            <a:t> Data </a:t>
          </a:r>
          <a:r>
            <a:rPr lang="en-US" sz="1600" b="0" i="0" dirty="0" err="1"/>
            <a:t>Induk</a:t>
          </a:r>
          <a:endParaRPr lang="en-US" sz="1600" dirty="0"/>
        </a:p>
      </dgm:t>
    </dgm:pt>
    <dgm:pt modelId="{2C697BBF-7862-4E5F-B056-2ECAD53D332E}" type="parTrans" cxnId="{8D135010-C1D3-4CE2-B682-CAE67F6B0DDB}">
      <dgm:prSet/>
      <dgm:spPr/>
      <dgm:t>
        <a:bodyPr/>
        <a:lstStyle/>
        <a:p>
          <a:endParaRPr lang="en-US" sz="1600"/>
        </a:p>
      </dgm:t>
    </dgm:pt>
    <dgm:pt modelId="{EB363B6B-2A8D-4099-BACD-6DC166CB4BAB}" type="sibTrans" cxnId="{8D135010-C1D3-4CE2-B682-CAE67F6B0DDB}">
      <dgm:prSet/>
      <dgm:spPr/>
      <dgm:t>
        <a:bodyPr/>
        <a:lstStyle/>
        <a:p>
          <a:endParaRPr lang="en-US" sz="1600"/>
        </a:p>
      </dgm:t>
    </dgm:pt>
    <dgm:pt modelId="{72BFD2A8-A6C6-4F25-940A-CD3ABAED970A}">
      <dgm:prSet phldrT="[Text]" custT="1"/>
      <dgm:spPr/>
      <dgm:t>
        <a:bodyPr/>
        <a:lstStyle/>
        <a:p>
          <a:r>
            <a:rPr lang="en-US" sz="2200" b="0" i="0" dirty="0" err="1"/>
            <a:t>Interoperabilitas</a:t>
          </a:r>
          <a:r>
            <a:rPr lang="en-US" sz="2200" b="0" i="0" dirty="0"/>
            <a:t> Data</a:t>
          </a:r>
          <a:endParaRPr lang="en-US" sz="2200" dirty="0"/>
        </a:p>
      </dgm:t>
    </dgm:pt>
    <dgm:pt modelId="{6DF33D7E-944B-404A-848C-3668FC5150F8}" type="parTrans" cxnId="{367D5F76-C656-4AC7-BF60-F8947D627BAD}">
      <dgm:prSet/>
      <dgm:spPr/>
      <dgm:t>
        <a:bodyPr/>
        <a:lstStyle/>
        <a:p>
          <a:endParaRPr lang="en-US" sz="1600"/>
        </a:p>
      </dgm:t>
    </dgm:pt>
    <dgm:pt modelId="{D114E8AB-16C6-4EE6-ACC0-2907DC26C063}" type="sibTrans" cxnId="{367D5F76-C656-4AC7-BF60-F8947D627BAD}">
      <dgm:prSet/>
      <dgm:spPr/>
      <dgm:t>
        <a:bodyPr/>
        <a:lstStyle/>
        <a:p>
          <a:endParaRPr lang="en-US" sz="1600"/>
        </a:p>
      </dgm:t>
    </dgm:pt>
    <dgm:pt modelId="{9585EDE4-878B-4D79-952B-F732BE0B9E62}">
      <dgm:prSet phldrT="[Text]" custT="1"/>
      <dgm:spPr/>
      <dgm:t>
        <a:bodyPr/>
        <a:lstStyle/>
        <a:p>
          <a:r>
            <a:rPr lang="en-US" sz="1600" b="0" i="0" dirty="0"/>
            <a:t>Data yang </a:t>
          </a:r>
          <a:r>
            <a:rPr lang="en-US" sz="1600" b="0" i="0" dirty="0" err="1"/>
            <a:t>dihasilkan</a:t>
          </a:r>
          <a:r>
            <a:rPr lang="en-US" sz="1600" b="0" i="0" dirty="0"/>
            <a:t>        oleh </a:t>
          </a:r>
          <a:r>
            <a:rPr lang="en-US" sz="1600" b="0" i="0" dirty="0" err="1"/>
            <a:t>Produsen</a:t>
          </a:r>
          <a:r>
            <a:rPr lang="en-US" sz="1600" b="0" i="0" dirty="0"/>
            <a:t> Data </a:t>
          </a:r>
          <a:r>
            <a:rPr lang="en-US" sz="1600" b="0" i="0" dirty="0" err="1"/>
            <a:t>harus</a:t>
          </a:r>
          <a:r>
            <a:rPr lang="en-US" sz="1600" b="0" i="0" dirty="0"/>
            <a:t> </a:t>
          </a:r>
          <a:r>
            <a:rPr lang="en-US" sz="1600" b="0" i="0" dirty="0" err="1"/>
            <a:t>memenuhi</a:t>
          </a:r>
          <a:r>
            <a:rPr lang="en-US" sz="1600" b="0" i="0" dirty="0"/>
            <a:t> </a:t>
          </a:r>
          <a:r>
            <a:rPr lang="en-US" sz="1600" b="0" i="0" dirty="0" err="1"/>
            <a:t>kaidah</a:t>
          </a:r>
          <a:r>
            <a:rPr lang="en-US" sz="1600" b="0" i="0" dirty="0"/>
            <a:t> </a:t>
          </a:r>
          <a:r>
            <a:rPr lang="en-US" sz="1600" b="0" i="0" dirty="0" err="1"/>
            <a:t>Interoperabilitas</a:t>
          </a:r>
          <a:r>
            <a:rPr lang="en-US" sz="1600" b="0" i="0" dirty="0"/>
            <a:t> Data</a:t>
          </a:r>
          <a:endParaRPr lang="en-US" sz="1600" dirty="0"/>
        </a:p>
      </dgm:t>
    </dgm:pt>
    <dgm:pt modelId="{5BCF9A6D-B98C-49D8-8394-A7FB1605E09B}" type="parTrans" cxnId="{29D23A7A-9639-46DF-A5E8-9B04336BF994}">
      <dgm:prSet/>
      <dgm:spPr/>
      <dgm:t>
        <a:bodyPr/>
        <a:lstStyle/>
        <a:p>
          <a:endParaRPr lang="en-US" sz="1600"/>
        </a:p>
      </dgm:t>
    </dgm:pt>
    <dgm:pt modelId="{D8562879-5D5C-4FCB-952B-C4995E8DFA62}" type="sibTrans" cxnId="{29D23A7A-9639-46DF-A5E8-9B04336BF994}">
      <dgm:prSet/>
      <dgm:spPr/>
      <dgm:t>
        <a:bodyPr/>
        <a:lstStyle/>
        <a:p>
          <a:endParaRPr lang="en-US" sz="1600"/>
        </a:p>
      </dgm:t>
    </dgm:pt>
    <dgm:pt modelId="{1E5B2843-4379-4693-9285-DE55E0AF289A}" type="pres">
      <dgm:prSet presAssocID="{16422A30-BB41-4757-AC55-EE1C983A2878}" presName="cycleMatrixDiagram" presStyleCnt="0">
        <dgm:presLayoutVars>
          <dgm:chMax val="1"/>
          <dgm:dir/>
          <dgm:animLvl val="lvl"/>
          <dgm:resizeHandles val="exact"/>
        </dgm:presLayoutVars>
      </dgm:prSet>
      <dgm:spPr/>
    </dgm:pt>
    <dgm:pt modelId="{6DBDB19D-5F0B-41C3-9594-0C462FEFFE9D}" type="pres">
      <dgm:prSet presAssocID="{16422A30-BB41-4757-AC55-EE1C983A2878}" presName="children" presStyleCnt="0"/>
      <dgm:spPr/>
    </dgm:pt>
    <dgm:pt modelId="{022FBCFA-4B7A-436E-ADC4-FDE23688A674}" type="pres">
      <dgm:prSet presAssocID="{16422A30-BB41-4757-AC55-EE1C983A2878}" presName="child1group" presStyleCnt="0"/>
      <dgm:spPr/>
    </dgm:pt>
    <dgm:pt modelId="{36CBB08B-1E9E-4931-A168-28D7C32D294F}" type="pres">
      <dgm:prSet presAssocID="{16422A30-BB41-4757-AC55-EE1C983A2878}" presName="child1" presStyleLbl="bgAcc1" presStyleIdx="0" presStyleCnt="4" custScaleX="130575"/>
      <dgm:spPr/>
    </dgm:pt>
    <dgm:pt modelId="{763BFA50-33D6-4FCE-A73D-196C2A9B0721}" type="pres">
      <dgm:prSet presAssocID="{16422A30-BB41-4757-AC55-EE1C983A2878}" presName="child1Text" presStyleLbl="bgAcc1" presStyleIdx="0" presStyleCnt="4">
        <dgm:presLayoutVars>
          <dgm:bulletEnabled val="1"/>
        </dgm:presLayoutVars>
      </dgm:prSet>
      <dgm:spPr/>
    </dgm:pt>
    <dgm:pt modelId="{CA9A5530-5D2A-4461-8EED-1F797D81C156}" type="pres">
      <dgm:prSet presAssocID="{16422A30-BB41-4757-AC55-EE1C983A2878}" presName="child2group" presStyleCnt="0"/>
      <dgm:spPr/>
    </dgm:pt>
    <dgm:pt modelId="{CEC2914B-3AA9-4DC2-B834-FA931B2E361F}" type="pres">
      <dgm:prSet presAssocID="{16422A30-BB41-4757-AC55-EE1C983A2878}" presName="child2" presStyleLbl="bgAcc1" presStyleIdx="1" presStyleCnt="4" custScaleX="126702" custLinFactNeighborX="5696" custLinFactNeighborY="761"/>
      <dgm:spPr/>
    </dgm:pt>
    <dgm:pt modelId="{68B42358-18FD-48E4-9D26-B58CD202653F}" type="pres">
      <dgm:prSet presAssocID="{16422A30-BB41-4757-AC55-EE1C983A2878}" presName="child2Text" presStyleLbl="bgAcc1" presStyleIdx="1" presStyleCnt="4">
        <dgm:presLayoutVars>
          <dgm:bulletEnabled val="1"/>
        </dgm:presLayoutVars>
      </dgm:prSet>
      <dgm:spPr/>
    </dgm:pt>
    <dgm:pt modelId="{861F73F0-86E9-4878-AE80-B127087AC96B}" type="pres">
      <dgm:prSet presAssocID="{16422A30-BB41-4757-AC55-EE1C983A2878}" presName="child3group" presStyleCnt="0"/>
      <dgm:spPr/>
    </dgm:pt>
    <dgm:pt modelId="{66FAEF78-E244-43AB-831B-2C1585003BF3}" type="pres">
      <dgm:prSet presAssocID="{16422A30-BB41-4757-AC55-EE1C983A2878}" presName="child3" presStyleLbl="bgAcc1" presStyleIdx="2" presStyleCnt="4" custScaleX="123264" custLinFactNeighborX="10681"/>
      <dgm:spPr/>
    </dgm:pt>
    <dgm:pt modelId="{723F5723-6901-4F22-9FC7-F3555D55B2A1}" type="pres">
      <dgm:prSet presAssocID="{16422A30-BB41-4757-AC55-EE1C983A2878}" presName="child3Text" presStyleLbl="bgAcc1" presStyleIdx="2" presStyleCnt="4">
        <dgm:presLayoutVars>
          <dgm:bulletEnabled val="1"/>
        </dgm:presLayoutVars>
      </dgm:prSet>
      <dgm:spPr/>
    </dgm:pt>
    <dgm:pt modelId="{907F5A00-B007-4FAB-BA1F-984A2EF9E957}" type="pres">
      <dgm:prSet presAssocID="{16422A30-BB41-4757-AC55-EE1C983A2878}" presName="child4group" presStyleCnt="0"/>
      <dgm:spPr/>
    </dgm:pt>
    <dgm:pt modelId="{1D6565E4-3FCB-4887-85E4-7CFACA78E992}" type="pres">
      <dgm:prSet presAssocID="{16422A30-BB41-4757-AC55-EE1C983A2878}" presName="child4" presStyleLbl="bgAcc1" presStyleIdx="3" presStyleCnt="4" custScaleX="134462"/>
      <dgm:spPr/>
    </dgm:pt>
    <dgm:pt modelId="{ADAD366A-75E4-47D2-8F6C-BF2873E8B6D8}" type="pres">
      <dgm:prSet presAssocID="{16422A30-BB41-4757-AC55-EE1C983A2878}" presName="child4Text" presStyleLbl="bgAcc1" presStyleIdx="3" presStyleCnt="4">
        <dgm:presLayoutVars>
          <dgm:bulletEnabled val="1"/>
        </dgm:presLayoutVars>
      </dgm:prSet>
      <dgm:spPr/>
    </dgm:pt>
    <dgm:pt modelId="{10554D1C-88AF-478C-A8EB-F5A8BE2D19C0}" type="pres">
      <dgm:prSet presAssocID="{16422A30-BB41-4757-AC55-EE1C983A2878}" presName="childPlaceholder" presStyleCnt="0"/>
      <dgm:spPr/>
    </dgm:pt>
    <dgm:pt modelId="{664058AA-F9A4-4701-AD32-5289C2266374}" type="pres">
      <dgm:prSet presAssocID="{16422A30-BB41-4757-AC55-EE1C983A2878}" presName="circle" presStyleCnt="0"/>
      <dgm:spPr/>
    </dgm:pt>
    <dgm:pt modelId="{E3A216FA-FA51-4C21-BF6F-D7304D7A1A2D}" type="pres">
      <dgm:prSet presAssocID="{16422A30-BB41-4757-AC55-EE1C983A2878}" presName="quadrant1" presStyleLbl="node1" presStyleIdx="0" presStyleCnt="4">
        <dgm:presLayoutVars>
          <dgm:chMax val="1"/>
          <dgm:bulletEnabled val="1"/>
        </dgm:presLayoutVars>
      </dgm:prSet>
      <dgm:spPr/>
    </dgm:pt>
    <dgm:pt modelId="{6DA791B9-1B21-4300-84C8-B817AE175E51}" type="pres">
      <dgm:prSet presAssocID="{16422A30-BB41-4757-AC55-EE1C983A2878}" presName="quadrant2" presStyleLbl="node1" presStyleIdx="1" presStyleCnt="4">
        <dgm:presLayoutVars>
          <dgm:chMax val="1"/>
          <dgm:bulletEnabled val="1"/>
        </dgm:presLayoutVars>
      </dgm:prSet>
      <dgm:spPr/>
    </dgm:pt>
    <dgm:pt modelId="{FF9F2E48-886E-4F59-A78D-8C62844E8BF7}" type="pres">
      <dgm:prSet presAssocID="{16422A30-BB41-4757-AC55-EE1C983A2878}" presName="quadrant3" presStyleLbl="node1" presStyleIdx="2" presStyleCnt="4">
        <dgm:presLayoutVars>
          <dgm:chMax val="1"/>
          <dgm:bulletEnabled val="1"/>
        </dgm:presLayoutVars>
      </dgm:prSet>
      <dgm:spPr/>
    </dgm:pt>
    <dgm:pt modelId="{71D93DBF-3B73-4D4D-85D1-CC0DF4578C79}" type="pres">
      <dgm:prSet presAssocID="{16422A30-BB41-4757-AC55-EE1C983A2878}" presName="quadrant4" presStyleLbl="node1" presStyleIdx="3" presStyleCnt="4">
        <dgm:presLayoutVars>
          <dgm:chMax val="1"/>
          <dgm:bulletEnabled val="1"/>
        </dgm:presLayoutVars>
      </dgm:prSet>
      <dgm:spPr/>
    </dgm:pt>
    <dgm:pt modelId="{99D5BC3C-87FB-491E-BAE5-5E1876E380E7}" type="pres">
      <dgm:prSet presAssocID="{16422A30-BB41-4757-AC55-EE1C983A2878}" presName="quadrantPlaceholder" presStyleCnt="0"/>
      <dgm:spPr/>
    </dgm:pt>
    <dgm:pt modelId="{940656E2-961C-4E58-BF70-F6C0DC02BD82}" type="pres">
      <dgm:prSet presAssocID="{16422A30-BB41-4757-AC55-EE1C983A2878}" presName="center1" presStyleLbl="fgShp" presStyleIdx="0" presStyleCnt="2"/>
      <dgm:spPr/>
    </dgm:pt>
    <dgm:pt modelId="{752DFAE9-C735-48A0-862F-392DFD2DB10D}" type="pres">
      <dgm:prSet presAssocID="{16422A30-BB41-4757-AC55-EE1C983A2878}" presName="center2" presStyleLbl="fgShp" presStyleIdx="1" presStyleCnt="2"/>
      <dgm:spPr/>
    </dgm:pt>
  </dgm:ptLst>
  <dgm:cxnLst>
    <dgm:cxn modelId="{322A4C08-5236-433D-9B2B-40248A186C10}" srcId="{16422A30-BB41-4757-AC55-EE1C983A2878}" destId="{6F4CAE1E-CAC4-4837-B356-17571AF9AFEA}" srcOrd="1" destOrd="0" parTransId="{58F2A147-AB2B-4590-B72A-9CA48D692C59}" sibTransId="{E11B936F-7AEA-4ACE-8C3F-DC008E932E11}"/>
    <dgm:cxn modelId="{7C6F9108-7ABD-4D7F-B03A-1742CFC1ED09}" type="presOf" srcId="{FCD5B2AC-69DD-49B0-9329-CEF5EC853957}" destId="{E3A216FA-FA51-4C21-BF6F-D7304D7A1A2D}" srcOrd="0" destOrd="0" presId="urn:microsoft.com/office/officeart/2005/8/layout/cycle4"/>
    <dgm:cxn modelId="{8D135010-C1D3-4CE2-B682-CAE67F6B0DDB}" srcId="{2AA5F605-C8F7-49C7-A445-7D5936CF92B7}" destId="{CD7454A8-EFCC-4422-B949-F1217ADCA838}" srcOrd="0" destOrd="0" parTransId="{2C697BBF-7862-4E5F-B056-2ECAD53D332E}" sibTransId="{EB363B6B-2A8D-4099-BACD-6DC166CB4BAB}"/>
    <dgm:cxn modelId="{79ACBC20-07E4-4ADF-BCDF-B902CEA620E7}" type="presOf" srcId="{2AA5F605-C8F7-49C7-A445-7D5936CF92B7}" destId="{FF9F2E48-886E-4F59-A78D-8C62844E8BF7}" srcOrd="0" destOrd="0" presId="urn:microsoft.com/office/officeart/2005/8/layout/cycle4"/>
    <dgm:cxn modelId="{9FACD12E-AD90-479E-A6F7-85ABEFA747E3}" type="presOf" srcId="{3508BFDF-3B9D-46A5-8489-8ACCD081A98E}" destId="{CEC2914B-3AA9-4DC2-B834-FA931B2E361F}" srcOrd="0" destOrd="0" presId="urn:microsoft.com/office/officeart/2005/8/layout/cycle4"/>
    <dgm:cxn modelId="{55507842-C126-47A6-9D52-106A0E2034E7}" type="presOf" srcId="{CD7454A8-EFCC-4422-B949-F1217ADCA838}" destId="{66FAEF78-E244-43AB-831B-2C1585003BF3}" srcOrd="0" destOrd="0" presId="urn:microsoft.com/office/officeart/2005/8/layout/cycle4"/>
    <dgm:cxn modelId="{5DE78049-DA5A-4A3B-BB1E-2C5CE03DDD5E}" type="presOf" srcId="{9585EDE4-878B-4D79-952B-F732BE0B9E62}" destId="{ADAD366A-75E4-47D2-8F6C-BF2873E8B6D8}" srcOrd="1" destOrd="0" presId="urn:microsoft.com/office/officeart/2005/8/layout/cycle4"/>
    <dgm:cxn modelId="{41B4C66B-4FEB-4BDC-823C-5706AFCDD668}" type="presOf" srcId="{48435D4F-572A-4D4D-8EB1-DB574169596D}" destId="{36CBB08B-1E9E-4931-A168-28D7C32D294F}" srcOrd="0" destOrd="0" presId="urn:microsoft.com/office/officeart/2005/8/layout/cycle4"/>
    <dgm:cxn modelId="{367D5F76-C656-4AC7-BF60-F8947D627BAD}" srcId="{16422A30-BB41-4757-AC55-EE1C983A2878}" destId="{72BFD2A8-A6C6-4F25-940A-CD3ABAED970A}" srcOrd="3" destOrd="0" parTransId="{6DF33D7E-944B-404A-848C-3668FC5150F8}" sibTransId="{D114E8AB-16C6-4EE6-ACC0-2907DC26C063}"/>
    <dgm:cxn modelId="{70AF1D57-102C-4C12-B066-988553A4A850}" type="presOf" srcId="{16422A30-BB41-4757-AC55-EE1C983A2878}" destId="{1E5B2843-4379-4693-9285-DE55E0AF289A}" srcOrd="0" destOrd="0" presId="urn:microsoft.com/office/officeart/2005/8/layout/cycle4"/>
    <dgm:cxn modelId="{29D23A7A-9639-46DF-A5E8-9B04336BF994}" srcId="{72BFD2A8-A6C6-4F25-940A-CD3ABAED970A}" destId="{9585EDE4-878B-4D79-952B-F732BE0B9E62}" srcOrd="0" destOrd="0" parTransId="{5BCF9A6D-B98C-49D8-8394-A7FB1605E09B}" sibTransId="{D8562879-5D5C-4FCB-952B-C4995E8DFA62}"/>
    <dgm:cxn modelId="{5CEC437B-16FB-496A-9B0C-DAD29177DDB6}" type="presOf" srcId="{3508BFDF-3B9D-46A5-8489-8ACCD081A98E}" destId="{68B42358-18FD-48E4-9D26-B58CD202653F}" srcOrd="1" destOrd="0" presId="urn:microsoft.com/office/officeart/2005/8/layout/cycle4"/>
    <dgm:cxn modelId="{B0D1B492-1EE0-4A81-B2CC-ABC6301D214D}" srcId="{16422A30-BB41-4757-AC55-EE1C983A2878}" destId="{2AA5F605-C8F7-49C7-A445-7D5936CF92B7}" srcOrd="2" destOrd="0" parTransId="{3162A0ED-1D83-4A80-B022-0CA351F423F2}" sibTransId="{2A4F662E-9C1E-4C34-A19E-AD8577235AD3}"/>
    <dgm:cxn modelId="{C98BD093-5860-4168-9CC6-77A715D8B312}" type="presOf" srcId="{CD7454A8-EFCC-4422-B949-F1217ADCA838}" destId="{723F5723-6901-4F22-9FC7-F3555D55B2A1}" srcOrd="1" destOrd="0" presId="urn:microsoft.com/office/officeart/2005/8/layout/cycle4"/>
    <dgm:cxn modelId="{6D977599-DB0B-4C42-A00C-41104DDDC594}" type="presOf" srcId="{6F4CAE1E-CAC4-4837-B356-17571AF9AFEA}" destId="{6DA791B9-1B21-4300-84C8-B817AE175E51}" srcOrd="0" destOrd="0" presId="urn:microsoft.com/office/officeart/2005/8/layout/cycle4"/>
    <dgm:cxn modelId="{904B28A3-0388-4DBB-9D98-8491AE314A96}" srcId="{6F4CAE1E-CAC4-4837-B356-17571AF9AFEA}" destId="{3508BFDF-3B9D-46A5-8489-8ACCD081A98E}" srcOrd="0" destOrd="0" parTransId="{03A21B1C-557A-4240-9182-F65E2CA13D66}" sibTransId="{88340FC2-E2E3-475C-B2E3-748014A8AE87}"/>
    <dgm:cxn modelId="{40B50AB3-FD10-4F9A-8DC5-0EADD790D70D}" srcId="{FCD5B2AC-69DD-49B0-9329-CEF5EC853957}" destId="{48435D4F-572A-4D4D-8EB1-DB574169596D}" srcOrd="0" destOrd="0" parTransId="{BCF34EE8-F295-4452-AC7E-1CCF90E99D6D}" sibTransId="{5FDA9A59-5888-4B3B-BA4D-F764A6B15C73}"/>
    <dgm:cxn modelId="{7A2417B9-230D-4570-AAAF-3B904F08843D}" type="presOf" srcId="{72BFD2A8-A6C6-4F25-940A-CD3ABAED970A}" destId="{71D93DBF-3B73-4D4D-85D1-CC0DF4578C79}" srcOrd="0" destOrd="0" presId="urn:microsoft.com/office/officeart/2005/8/layout/cycle4"/>
    <dgm:cxn modelId="{AC9ABDC8-9EB2-422E-A13F-E08591F1CF60}" srcId="{16422A30-BB41-4757-AC55-EE1C983A2878}" destId="{FCD5B2AC-69DD-49B0-9329-CEF5EC853957}" srcOrd="0" destOrd="0" parTransId="{9304785E-6719-4500-8A73-133D328E1644}" sibTransId="{4CEB6E27-A844-4BA6-9F75-94D69EB6D165}"/>
    <dgm:cxn modelId="{A8360DD2-6760-4C4D-B9B6-9DE4B1D1B315}" type="presOf" srcId="{48435D4F-572A-4D4D-8EB1-DB574169596D}" destId="{763BFA50-33D6-4FCE-A73D-196C2A9B0721}" srcOrd="1" destOrd="0" presId="urn:microsoft.com/office/officeart/2005/8/layout/cycle4"/>
    <dgm:cxn modelId="{036E7BD8-04FF-4941-AAB0-39B84663E5D2}" type="presOf" srcId="{9585EDE4-878B-4D79-952B-F732BE0B9E62}" destId="{1D6565E4-3FCB-4887-85E4-7CFACA78E992}" srcOrd="0" destOrd="0" presId="urn:microsoft.com/office/officeart/2005/8/layout/cycle4"/>
    <dgm:cxn modelId="{6E7E77CF-98E7-4729-A6CD-6EE4096AE1AC}" type="presParOf" srcId="{1E5B2843-4379-4693-9285-DE55E0AF289A}" destId="{6DBDB19D-5F0B-41C3-9594-0C462FEFFE9D}" srcOrd="0" destOrd="0" presId="urn:microsoft.com/office/officeart/2005/8/layout/cycle4"/>
    <dgm:cxn modelId="{606E42C6-BD56-4D3B-9A4A-1BF8CF461575}" type="presParOf" srcId="{6DBDB19D-5F0B-41C3-9594-0C462FEFFE9D}" destId="{022FBCFA-4B7A-436E-ADC4-FDE23688A674}" srcOrd="0" destOrd="0" presId="urn:microsoft.com/office/officeart/2005/8/layout/cycle4"/>
    <dgm:cxn modelId="{969E8468-4DF9-4714-B9F8-8B554BFB4B3A}" type="presParOf" srcId="{022FBCFA-4B7A-436E-ADC4-FDE23688A674}" destId="{36CBB08B-1E9E-4931-A168-28D7C32D294F}" srcOrd="0" destOrd="0" presId="urn:microsoft.com/office/officeart/2005/8/layout/cycle4"/>
    <dgm:cxn modelId="{551AFFA9-8D2D-4073-9B4C-362DC7A3DCA6}" type="presParOf" srcId="{022FBCFA-4B7A-436E-ADC4-FDE23688A674}" destId="{763BFA50-33D6-4FCE-A73D-196C2A9B0721}" srcOrd="1" destOrd="0" presId="urn:microsoft.com/office/officeart/2005/8/layout/cycle4"/>
    <dgm:cxn modelId="{08EF95DF-F490-4FFB-B7A8-7A0ABECE84BE}" type="presParOf" srcId="{6DBDB19D-5F0B-41C3-9594-0C462FEFFE9D}" destId="{CA9A5530-5D2A-4461-8EED-1F797D81C156}" srcOrd="1" destOrd="0" presId="urn:microsoft.com/office/officeart/2005/8/layout/cycle4"/>
    <dgm:cxn modelId="{88F6B62B-8558-47FB-A3EB-84D503FE34B4}" type="presParOf" srcId="{CA9A5530-5D2A-4461-8EED-1F797D81C156}" destId="{CEC2914B-3AA9-4DC2-B834-FA931B2E361F}" srcOrd="0" destOrd="0" presId="urn:microsoft.com/office/officeart/2005/8/layout/cycle4"/>
    <dgm:cxn modelId="{27BEEDEF-C191-4648-BCA8-007C8EAF4F69}" type="presParOf" srcId="{CA9A5530-5D2A-4461-8EED-1F797D81C156}" destId="{68B42358-18FD-48E4-9D26-B58CD202653F}" srcOrd="1" destOrd="0" presId="urn:microsoft.com/office/officeart/2005/8/layout/cycle4"/>
    <dgm:cxn modelId="{DE266501-E360-448D-AC5F-FE9E1D368DF6}" type="presParOf" srcId="{6DBDB19D-5F0B-41C3-9594-0C462FEFFE9D}" destId="{861F73F0-86E9-4878-AE80-B127087AC96B}" srcOrd="2" destOrd="0" presId="urn:microsoft.com/office/officeart/2005/8/layout/cycle4"/>
    <dgm:cxn modelId="{ABDC0501-AF1A-4768-8650-63BE3FE65421}" type="presParOf" srcId="{861F73F0-86E9-4878-AE80-B127087AC96B}" destId="{66FAEF78-E244-43AB-831B-2C1585003BF3}" srcOrd="0" destOrd="0" presId="urn:microsoft.com/office/officeart/2005/8/layout/cycle4"/>
    <dgm:cxn modelId="{0DD11082-C536-473D-991F-3254D77626D3}" type="presParOf" srcId="{861F73F0-86E9-4878-AE80-B127087AC96B}" destId="{723F5723-6901-4F22-9FC7-F3555D55B2A1}" srcOrd="1" destOrd="0" presId="urn:microsoft.com/office/officeart/2005/8/layout/cycle4"/>
    <dgm:cxn modelId="{E39E4707-5F06-4082-AF96-595AB58DF86A}" type="presParOf" srcId="{6DBDB19D-5F0B-41C3-9594-0C462FEFFE9D}" destId="{907F5A00-B007-4FAB-BA1F-984A2EF9E957}" srcOrd="3" destOrd="0" presId="urn:microsoft.com/office/officeart/2005/8/layout/cycle4"/>
    <dgm:cxn modelId="{14971841-6E5B-40F4-A113-618272A4844A}" type="presParOf" srcId="{907F5A00-B007-4FAB-BA1F-984A2EF9E957}" destId="{1D6565E4-3FCB-4887-85E4-7CFACA78E992}" srcOrd="0" destOrd="0" presId="urn:microsoft.com/office/officeart/2005/8/layout/cycle4"/>
    <dgm:cxn modelId="{3EED2AD3-F223-4DDC-A365-90B824F411CC}" type="presParOf" srcId="{907F5A00-B007-4FAB-BA1F-984A2EF9E957}" destId="{ADAD366A-75E4-47D2-8F6C-BF2873E8B6D8}" srcOrd="1" destOrd="0" presId="urn:microsoft.com/office/officeart/2005/8/layout/cycle4"/>
    <dgm:cxn modelId="{862F4E40-5DD1-406B-9720-FCBE8CE6BE57}" type="presParOf" srcId="{6DBDB19D-5F0B-41C3-9594-0C462FEFFE9D}" destId="{10554D1C-88AF-478C-A8EB-F5A8BE2D19C0}" srcOrd="4" destOrd="0" presId="urn:microsoft.com/office/officeart/2005/8/layout/cycle4"/>
    <dgm:cxn modelId="{9656934A-C0B6-43BB-8B81-D3C75C9FEA18}" type="presParOf" srcId="{1E5B2843-4379-4693-9285-DE55E0AF289A}" destId="{664058AA-F9A4-4701-AD32-5289C2266374}" srcOrd="1" destOrd="0" presId="urn:microsoft.com/office/officeart/2005/8/layout/cycle4"/>
    <dgm:cxn modelId="{B90B9B91-93F1-48D2-9E52-E3B73BAD67C6}" type="presParOf" srcId="{664058AA-F9A4-4701-AD32-5289C2266374}" destId="{E3A216FA-FA51-4C21-BF6F-D7304D7A1A2D}" srcOrd="0" destOrd="0" presId="urn:microsoft.com/office/officeart/2005/8/layout/cycle4"/>
    <dgm:cxn modelId="{4343D481-C528-4E2E-8FC2-B50CE932F46A}" type="presParOf" srcId="{664058AA-F9A4-4701-AD32-5289C2266374}" destId="{6DA791B9-1B21-4300-84C8-B817AE175E51}" srcOrd="1" destOrd="0" presId="urn:microsoft.com/office/officeart/2005/8/layout/cycle4"/>
    <dgm:cxn modelId="{DDC71137-44E5-43D3-A347-CB227911A908}" type="presParOf" srcId="{664058AA-F9A4-4701-AD32-5289C2266374}" destId="{FF9F2E48-886E-4F59-A78D-8C62844E8BF7}" srcOrd="2" destOrd="0" presId="urn:microsoft.com/office/officeart/2005/8/layout/cycle4"/>
    <dgm:cxn modelId="{623799D8-8266-4969-9103-6F6F0EC1572E}" type="presParOf" srcId="{664058AA-F9A4-4701-AD32-5289C2266374}" destId="{71D93DBF-3B73-4D4D-85D1-CC0DF4578C79}" srcOrd="3" destOrd="0" presId="urn:microsoft.com/office/officeart/2005/8/layout/cycle4"/>
    <dgm:cxn modelId="{2FC2F2C0-AF24-4723-BC70-9935139F2B3E}" type="presParOf" srcId="{664058AA-F9A4-4701-AD32-5289C2266374}" destId="{99D5BC3C-87FB-491E-BAE5-5E1876E380E7}" srcOrd="4" destOrd="0" presId="urn:microsoft.com/office/officeart/2005/8/layout/cycle4"/>
    <dgm:cxn modelId="{626DC3ED-9B19-4929-BB74-B430F69CBE7C}" type="presParOf" srcId="{1E5B2843-4379-4693-9285-DE55E0AF289A}" destId="{940656E2-961C-4E58-BF70-F6C0DC02BD82}" srcOrd="2" destOrd="0" presId="urn:microsoft.com/office/officeart/2005/8/layout/cycle4"/>
    <dgm:cxn modelId="{767B48AF-CEB2-4A91-BDD5-CBD0E4CA9D15}" type="presParOf" srcId="{1E5B2843-4379-4693-9285-DE55E0AF289A}" destId="{752DFAE9-C735-48A0-862F-392DFD2DB10D}" srcOrd="3" destOrd="0" presId="urn:microsoft.com/office/officeart/2005/8/layout/cycle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B3B660E-355C-43A1-BEEC-C38794E3BD16}" type="doc">
      <dgm:prSet loTypeId="urn:microsoft.com/office/officeart/2005/8/layout/vProcess5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BEFF9DA6-61C6-4E8C-92B7-9C57F0331094}">
      <dgm:prSet phldrT="[Text]"/>
      <dgm:spPr/>
      <dgm:t>
        <a:bodyPr/>
        <a:lstStyle/>
        <a:p>
          <a:r>
            <a:rPr lang="en-US" dirty="0"/>
            <a:t>Information system as data provider (</a:t>
          </a:r>
          <a:r>
            <a:rPr lang="en-US" dirty="0" err="1"/>
            <a:t>SiBanpem</a:t>
          </a:r>
          <a:r>
            <a:rPr lang="en-US" dirty="0"/>
            <a:t>, </a:t>
          </a:r>
          <a:r>
            <a:rPr lang="en-US" dirty="0" err="1"/>
            <a:t>Srikandi</a:t>
          </a:r>
          <a:r>
            <a:rPr lang="en-US" dirty="0"/>
            <a:t>, The Hopers-dev, </a:t>
          </a:r>
          <a:r>
            <a:rPr lang="en-US" dirty="0" err="1"/>
            <a:t>Sipedas</a:t>
          </a:r>
          <a:r>
            <a:rPr lang="en-US" dirty="0"/>
            <a:t>, </a:t>
          </a:r>
          <a:r>
            <a:rPr lang="en-US" dirty="0" err="1"/>
            <a:t>Simetris</a:t>
          </a:r>
          <a:r>
            <a:rPr lang="en-US" dirty="0"/>
            <a:t>, Proceed, </a:t>
          </a:r>
          <a:r>
            <a:rPr lang="en-US" dirty="0" err="1"/>
            <a:t>etc</a:t>
          </a:r>
          <a:r>
            <a:rPr lang="en-US" dirty="0"/>
            <a:t>)</a:t>
          </a:r>
        </a:p>
      </dgm:t>
    </dgm:pt>
    <dgm:pt modelId="{B96E0ED6-5C54-449A-A631-38789326FE08}" type="parTrans" cxnId="{3AE641BB-D627-441E-8D29-47D1218B021A}">
      <dgm:prSet/>
      <dgm:spPr/>
      <dgm:t>
        <a:bodyPr/>
        <a:lstStyle/>
        <a:p>
          <a:endParaRPr lang="en-US"/>
        </a:p>
      </dgm:t>
    </dgm:pt>
    <dgm:pt modelId="{5613962A-DCAB-49C1-82A7-CACFE11D4700}" type="sibTrans" cxnId="{3AE641BB-D627-441E-8D29-47D1218B021A}">
      <dgm:prSet/>
      <dgm:spPr/>
      <dgm:t>
        <a:bodyPr/>
        <a:lstStyle/>
        <a:p>
          <a:endParaRPr lang="en-US"/>
        </a:p>
      </dgm:t>
    </dgm:pt>
    <dgm:pt modelId="{054EEEBC-5B04-4F6C-B4C0-8AAF1ED6ACBD}">
      <dgm:prSet phldrT="[Text]"/>
      <dgm:spPr/>
      <dgm:t>
        <a:bodyPr/>
        <a:lstStyle/>
        <a:p>
          <a:r>
            <a:rPr lang="en-US" dirty="0"/>
            <a:t>Application web service (API, XML, Direct database)</a:t>
          </a:r>
        </a:p>
      </dgm:t>
    </dgm:pt>
    <dgm:pt modelId="{E23053FF-870F-4452-85EF-02444A031BB3}" type="parTrans" cxnId="{14FA23B7-5233-4C12-84C0-D94DE0E3F197}">
      <dgm:prSet/>
      <dgm:spPr/>
      <dgm:t>
        <a:bodyPr/>
        <a:lstStyle/>
        <a:p>
          <a:endParaRPr lang="en-US"/>
        </a:p>
      </dgm:t>
    </dgm:pt>
    <dgm:pt modelId="{F5073854-29A8-4816-8ABF-23C82C5AA6D8}" type="sibTrans" cxnId="{14FA23B7-5233-4C12-84C0-D94DE0E3F197}">
      <dgm:prSet/>
      <dgm:spPr/>
      <dgm:t>
        <a:bodyPr/>
        <a:lstStyle/>
        <a:p>
          <a:endParaRPr lang="en-US"/>
        </a:p>
      </dgm:t>
    </dgm:pt>
    <dgm:pt modelId="{7DD0186C-3C38-4611-8F6E-AB58762F2BB2}">
      <dgm:prSet phldrT="[Text]"/>
      <dgm:spPr/>
      <dgm:t>
        <a:bodyPr/>
        <a:lstStyle/>
        <a:p>
          <a:r>
            <a:rPr lang="en-US" dirty="0"/>
            <a:t>Extracting, assessing, merging, integrating, processing data</a:t>
          </a:r>
        </a:p>
      </dgm:t>
    </dgm:pt>
    <dgm:pt modelId="{C311807C-0127-4128-A501-BD9C8AED7A83}" type="parTrans" cxnId="{ABAF21D9-B8BE-4E50-B0AF-348DDF0E0AAD}">
      <dgm:prSet/>
      <dgm:spPr/>
      <dgm:t>
        <a:bodyPr/>
        <a:lstStyle/>
        <a:p>
          <a:endParaRPr lang="en-US"/>
        </a:p>
      </dgm:t>
    </dgm:pt>
    <dgm:pt modelId="{7954746F-6241-44C4-956A-9ABB99679796}" type="sibTrans" cxnId="{ABAF21D9-B8BE-4E50-B0AF-348DDF0E0AAD}">
      <dgm:prSet/>
      <dgm:spPr/>
      <dgm:t>
        <a:bodyPr/>
        <a:lstStyle/>
        <a:p>
          <a:endParaRPr lang="en-US"/>
        </a:p>
      </dgm:t>
    </dgm:pt>
    <dgm:pt modelId="{9390B3EF-3698-4309-89D0-99BBCED945EA}">
      <dgm:prSet phldrT="[Text]" custT="1"/>
      <dgm:spPr/>
      <dgm:t>
        <a:bodyPr/>
        <a:lstStyle/>
        <a:p>
          <a:r>
            <a:rPr lang="en-US" sz="3200" b="1"/>
            <a:t>SiMevi Dashboard</a:t>
          </a:r>
          <a:endParaRPr lang="en-US" sz="3200" b="1" dirty="0"/>
        </a:p>
      </dgm:t>
    </dgm:pt>
    <dgm:pt modelId="{897DE412-9B13-484D-ACAA-9E0BB5B1D727}" type="parTrans" cxnId="{368EA089-3E46-4B1F-A0EC-99A690EFF8D6}">
      <dgm:prSet/>
      <dgm:spPr/>
      <dgm:t>
        <a:bodyPr/>
        <a:lstStyle/>
        <a:p>
          <a:endParaRPr lang="en-US"/>
        </a:p>
      </dgm:t>
    </dgm:pt>
    <dgm:pt modelId="{DCD19509-7C19-4BAA-B082-A76E53EAE3C4}" type="sibTrans" cxnId="{368EA089-3E46-4B1F-A0EC-99A690EFF8D6}">
      <dgm:prSet/>
      <dgm:spPr/>
      <dgm:t>
        <a:bodyPr/>
        <a:lstStyle/>
        <a:p>
          <a:endParaRPr lang="en-US"/>
        </a:p>
      </dgm:t>
    </dgm:pt>
    <dgm:pt modelId="{ADFAE06D-82E2-47ED-B0AD-B59CBE033D08}" type="pres">
      <dgm:prSet presAssocID="{9B3B660E-355C-43A1-BEEC-C38794E3BD16}" presName="outerComposite" presStyleCnt="0">
        <dgm:presLayoutVars>
          <dgm:chMax val="5"/>
          <dgm:dir/>
          <dgm:resizeHandles val="exact"/>
        </dgm:presLayoutVars>
      </dgm:prSet>
      <dgm:spPr/>
    </dgm:pt>
    <dgm:pt modelId="{6EE8C232-A4DB-44EE-AD02-42544CAFFF20}" type="pres">
      <dgm:prSet presAssocID="{9B3B660E-355C-43A1-BEEC-C38794E3BD16}" presName="dummyMaxCanvas" presStyleCnt="0">
        <dgm:presLayoutVars/>
      </dgm:prSet>
      <dgm:spPr/>
    </dgm:pt>
    <dgm:pt modelId="{DE5C01DF-107C-4E14-ACE8-C7677BDC2B21}" type="pres">
      <dgm:prSet presAssocID="{9B3B660E-355C-43A1-BEEC-C38794E3BD16}" presName="FourNodes_1" presStyleLbl="node1" presStyleIdx="0" presStyleCnt="4">
        <dgm:presLayoutVars>
          <dgm:bulletEnabled val="1"/>
        </dgm:presLayoutVars>
      </dgm:prSet>
      <dgm:spPr/>
    </dgm:pt>
    <dgm:pt modelId="{1C3106FA-7870-41BA-B99A-0621459AAA12}" type="pres">
      <dgm:prSet presAssocID="{9B3B660E-355C-43A1-BEEC-C38794E3BD16}" presName="FourNodes_2" presStyleLbl="node1" presStyleIdx="1" presStyleCnt="4">
        <dgm:presLayoutVars>
          <dgm:bulletEnabled val="1"/>
        </dgm:presLayoutVars>
      </dgm:prSet>
      <dgm:spPr/>
    </dgm:pt>
    <dgm:pt modelId="{35B18C8D-34BC-47BD-927A-805C5C4C0452}" type="pres">
      <dgm:prSet presAssocID="{9B3B660E-355C-43A1-BEEC-C38794E3BD16}" presName="FourNodes_3" presStyleLbl="node1" presStyleIdx="2" presStyleCnt="4">
        <dgm:presLayoutVars>
          <dgm:bulletEnabled val="1"/>
        </dgm:presLayoutVars>
      </dgm:prSet>
      <dgm:spPr/>
    </dgm:pt>
    <dgm:pt modelId="{6BA5B003-AEB0-42E6-BC09-60BC942C9779}" type="pres">
      <dgm:prSet presAssocID="{9B3B660E-355C-43A1-BEEC-C38794E3BD16}" presName="FourNodes_4" presStyleLbl="node1" presStyleIdx="3" presStyleCnt="4">
        <dgm:presLayoutVars>
          <dgm:bulletEnabled val="1"/>
        </dgm:presLayoutVars>
      </dgm:prSet>
      <dgm:spPr/>
    </dgm:pt>
    <dgm:pt modelId="{CA0F290B-FA38-4272-9B82-68C7AC8612E3}" type="pres">
      <dgm:prSet presAssocID="{9B3B660E-355C-43A1-BEEC-C38794E3BD16}" presName="FourConn_1-2" presStyleLbl="fgAccFollowNode1" presStyleIdx="0" presStyleCnt="3">
        <dgm:presLayoutVars>
          <dgm:bulletEnabled val="1"/>
        </dgm:presLayoutVars>
      </dgm:prSet>
      <dgm:spPr/>
    </dgm:pt>
    <dgm:pt modelId="{A19EC4F4-3BBC-4C9B-A553-7562907A5110}" type="pres">
      <dgm:prSet presAssocID="{9B3B660E-355C-43A1-BEEC-C38794E3BD16}" presName="FourConn_2-3" presStyleLbl="fgAccFollowNode1" presStyleIdx="1" presStyleCnt="3">
        <dgm:presLayoutVars>
          <dgm:bulletEnabled val="1"/>
        </dgm:presLayoutVars>
      </dgm:prSet>
      <dgm:spPr/>
    </dgm:pt>
    <dgm:pt modelId="{3A1092C0-707B-49C9-AF6F-E8DEB9FCC3AD}" type="pres">
      <dgm:prSet presAssocID="{9B3B660E-355C-43A1-BEEC-C38794E3BD16}" presName="FourConn_3-4" presStyleLbl="fgAccFollowNode1" presStyleIdx="2" presStyleCnt="3">
        <dgm:presLayoutVars>
          <dgm:bulletEnabled val="1"/>
        </dgm:presLayoutVars>
      </dgm:prSet>
      <dgm:spPr/>
    </dgm:pt>
    <dgm:pt modelId="{37106354-AB9F-4B19-93EA-EEB28F1BF902}" type="pres">
      <dgm:prSet presAssocID="{9B3B660E-355C-43A1-BEEC-C38794E3BD16}" presName="FourNodes_1_text" presStyleLbl="node1" presStyleIdx="3" presStyleCnt="4">
        <dgm:presLayoutVars>
          <dgm:bulletEnabled val="1"/>
        </dgm:presLayoutVars>
      </dgm:prSet>
      <dgm:spPr/>
    </dgm:pt>
    <dgm:pt modelId="{E69FDC66-67B0-4873-81DD-E867DD756075}" type="pres">
      <dgm:prSet presAssocID="{9B3B660E-355C-43A1-BEEC-C38794E3BD16}" presName="FourNodes_2_text" presStyleLbl="node1" presStyleIdx="3" presStyleCnt="4">
        <dgm:presLayoutVars>
          <dgm:bulletEnabled val="1"/>
        </dgm:presLayoutVars>
      </dgm:prSet>
      <dgm:spPr/>
    </dgm:pt>
    <dgm:pt modelId="{C1B52F4E-613F-4854-BEE8-59964643E5A7}" type="pres">
      <dgm:prSet presAssocID="{9B3B660E-355C-43A1-BEEC-C38794E3BD16}" presName="FourNodes_3_text" presStyleLbl="node1" presStyleIdx="3" presStyleCnt="4">
        <dgm:presLayoutVars>
          <dgm:bulletEnabled val="1"/>
        </dgm:presLayoutVars>
      </dgm:prSet>
      <dgm:spPr/>
    </dgm:pt>
    <dgm:pt modelId="{869EBE54-5753-44E8-9AE2-415A24DA6FF3}" type="pres">
      <dgm:prSet presAssocID="{9B3B660E-355C-43A1-BEEC-C38794E3BD16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26ED603D-B739-4714-B6A0-78E9BC903043}" type="presOf" srcId="{BEFF9DA6-61C6-4E8C-92B7-9C57F0331094}" destId="{DE5C01DF-107C-4E14-ACE8-C7677BDC2B21}" srcOrd="0" destOrd="0" presId="urn:microsoft.com/office/officeart/2005/8/layout/vProcess5"/>
    <dgm:cxn modelId="{D119E666-DEEE-42B2-8BC2-4FEF547C5E72}" type="presOf" srcId="{BEFF9DA6-61C6-4E8C-92B7-9C57F0331094}" destId="{37106354-AB9F-4B19-93EA-EEB28F1BF902}" srcOrd="1" destOrd="0" presId="urn:microsoft.com/office/officeart/2005/8/layout/vProcess5"/>
    <dgm:cxn modelId="{21BB844C-FEAD-4E95-B23E-C802CD2E1D20}" type="presOf" srcId="{054EEEBC-5B04-4F6C-B4C0-8AAF1ED6ACBD}" destId="{1C3106FA-7870-41BA-B99A-0621459AAA12}" srcOrd="0" destOrd="0" presId="urn:microsoft.com/office/officeart/2005/8/layout/vProcess5"/>
    <dgm:cxn modelId="{7A257E7B-F015-4273-82D5-3A56ACFDE3C6}" type="presOf" srcId="{7DD0186C-3C38-4611-8F6E-AB58762F2BB2}" destId="{35B18C8D-34BC-47BD-927A-805C5C4C0452}" srcOrd="0" destOrd="0" presId="urn:microsoft.com/office/officeart/2005/8/layout/vProcess5"/>
    <dgm:cxn modelId="{4E94F27F-CA18-47AF-82A3-6E622FCD948D}" type="presOf" srcId="{5613962A-DCAB-49C1-82A7-CACFE11D4700}" destId="{CA0F290B-FA38-4272-9B82-68C7AC8612E3}" srcOrd="0" destOrd="0" presId="urn:microsoft.com/office/officeart/2005/8/layout/vProcess5"/>
    <dgm:cxn modelId="{21FA4E86-B5FB-4C45-AA67-5E33DB8C6FF0}" type="presOf" srcId="{9B3B660E-355C-43A1-BEEC-C38794E3BD16}" destId="{ADFAE06D-82E2-47ED-B0AD-B59CBE033D08}" srcOrd="0" destOrd="0" presId="urn:microsoft.com/office/officeart/2005/8/layout/vProcess5"/>
    <dgm:cxn modelId="{368EA089-3E46-4B1F-A0EC-99A690EFF8D6}" srcId="{9B3B660E-355C-43A1-BEEC-C38794E3BD16}" destId="{9390B3EF-3698-4309-89D0-99BBCED945EA}" srcOrd="3" destOrd="0" parTransId="{897DE412-9B13-484D-ACAA-9E0BB5B1D727}" sibTransId="{DCD19509-7C19-4BAA-B082-A76E53EAE3C4}"/>
    <dgm:cxn modelId="{AAFD1293-A7E2-4030-BBF0-01894140FAA2}" type="presOf" srcId="{7DD0186C-3C38-4611-8F6E-AB58762F2BB2}" destId="{C1B52F4E-613F-4854-BEE8-59964643E5A7}" srcOrd="1" destOrd="0" presId="urn:microsoft.com/office/officeart/2005/8/layout/vProcess5"/>
    <dgm:cxn modelId="{E812E3A0-5502-45D0-B615-8F6386D3F228}" type="presOf" srcId="{7954746F-6241-44C4-956A-9ABB99679796}" destId="{3A1092C0-707B-49C9-AF6F-E8DEB9FCC3AD}" srcOrd="0" destOrd="0" presId="urn:microsoft.com/office/officeart/2005/8/layout/vProcess5"/>
    <dgm:cxn modelId="{14FA23B7-5233-4C12-84C0-D94DE0E3F197}" srcId="{9B3B660E-355C-43A1-BEEC-C38794E3BD16}" destId="{054EEEBC-5B04-4F6C-B4C0-8AAF1ED6ACBD}" srcOrd="1" destOrd="0" parTransId="{E23053FF-870F-4452-85EF-02444A031BB3}" sibTransId="{F5073854-29A8-4816-8ABF-23C82C5AA6D8}"/>
    <dgm:cxn modelId="{3AE641BB-D627-441E-8D29-47D1218B021A}" srcId="{9B3B660E-355C-43A1-BEEC-C38794E3BD16}" destId="{BEFF9DA6-61C6-4E8C-92B7-9C57F0331094}" srcOrd="0" destOrd="0" parTransId="{B96E0ED6-5C54-449A-A631-38789326FE08}" sibTransId="{5613962A-DCAB-49C1-82A7-CACFE11D4700}"/>
    <dgm:cxn modelId="{8C13B3BB-20A9-4195-AF42-7FFA012D0126}" type="presOf" srcId="{054EEEBC-5B04-4F6C-B4C0-8AAF1ED6ACBD}" destId="{E69FDC66-67B0-4873-81DD-E867DD756075}" srcOrd="1" destOrd="0" presId="urn:microsoft.com/office/officeart/2005/8/layout/vProcess5"/>
    <dgm:cxn modelId="{FBDA38BE-B043-41CF-8DE8-D52AEC3BD701}" type="presOf" srcId="{9390B3EF-3698-4309-89D0-99BBCED945EA}" destId="{6BA5B003-AEB0-42E6-BC09-60BC942C9779}" srcOrd="0" destOrd="0" presId="urn:microsoft.com/office/officeart/2005/8/layout/vProcess5"/>
    <dgm:cxn modelId="{ABAF21D9-B8BE-4E50-B0AF-348DDF0E0AAD}" srcId="{9B3B660E-355C-43A1-BEEC-C38794E3BD16}" destId="{7DD0186C-3C38-4611-8F6E-AB58762F2BB2}" srcOrd="2" destOrd="0" parTransId="{C311807C-0127-4128-A501-BD9C8AED7A83}" sibTransId="{7954746F-6241-44C4-956A-9ABB99679796}"/>
    <dgm:cxn modelId="{CEED04E0-4712-4033-8E9D-579422992EFC}" type="presOf" srcId="{F5073854-29A8-4816-8ABF-23C82C5AA6D8}" destId="{A19EC4F4-3BBC-4C9B-A553-7562907A5110}" srcOrd="0" destOrd="0" presId="urn:microsoft.com/office/officeart/2005/8/layout/vProcess5"/>
    <dgm:cxn modelId="{FB0A0CFC-72FB-4874-82D1-497FB52D01DC}" type="presOf" srcId="{9390B3EF-3698-4309-89D0-99BBCED945EA}" destId="{869EBE54-5753-44E8-9AE2-415A24DA6FF3}" srcOrd="1" destOrd="0" presId="urn:microsoft.com/office/officeart/2005/8/layout/vProcess5"/>
    <dgm:cxn modelId="{86810241-B0FC-42E9-9A16-F497A27931A0}" type="presParOf" srcId="{ADFAE06D-82E2-47ED-B0AD-B59CBE033D08}" destId="{6EE8C232-A4DB-44EE-AD02-42544CAFFF20}" srcOrd="0" destOrd="0" presId="urn:microsoft.com/office/officeart/2005/8/layout/vProcess5"/>
    <dgm:cxn modelId="{961453D2-448E-4AAE-AE72-F4652A66B12B}" type="presParOf" srcId="{ADFAE06D-82E2-47ED-B0AD-B59CBE033D08}" destId="{DE5C01DF-107C-4E14-ACE8-C7677BDC2B21}" srcOrd="1" destOrd="0" presId="urn:microsoft.com/office/officeart/2005/8/layout/vProcess5"/>
    <dgm:cxn modelId="{E0E51F0F-9799-44FE-98F2-2FEA369613F7}" type="presParOf" srcId="{ADFAE06D-82E2-47ED-B0AD-B59CBE033D08}" destId="{1C3106FA-7870-41BA-B99A-0621459AAA12}" srcOrd="2" destOrd="0" presId="urn:microsoft.com/office/officeart/2005/8/layout/vProcess5"/>
    <dgm:cxn modelId="{F2F625C6-FC10-4458-AABE-DA29F3229435}" type="presParOf" srcId="{ADFAE06D-82E2-47ED-B0AD-B59CBE033D08}" destId="{35B18C8D-34BC-47BD-927A-805C5C4C0452}" srcOrd="3" destOrd="0" presId="urn:microsoft.com/office/officeart/2005/8/layout/vProcess5"/>
    <dgm:cxn modelId="{156977AE-A4A6-4E17-B782-4436AAC33EAC}" type="presParOf" srcId="{ADFAE06D-82E2-47ED-B0AD-B59CBE033D08}" destId="{6BA5B003-AEB0-42E6-BC09-60BC942C9779}" srcOrd="4" destOrd="0" presId="urn:microsoft.com/office/officeart/2005/8/layout/vProcess5"/>
    <dgm:cxn modelId="{1CF4EC1D-3ABA-4A10-8C14-BEE35647921A}" type="presParOf" srcId="{ADFAE06D-82E2-47ED-B0AD-B59CBE033D08}" destId="{CA0F290B-FA38-4272-9B82-68C7AC8612E3}" srcOrd="5" destOrd="0" presId="urn:microsoft.com/office/officeart/2005/8/layout/vProcess5"/>
    <dgm:cxn modelId="{7C703CD3-4406-427D-972B-38542BBBC6F9}" type="presParOf" srcId="{ADFAE06D-82E2-47ED-B0AD-B59CBE033D08}" destId="{A19EC4F4-3BBC-4C9B-A553-7562907A5110}" srcOrd="6" destOrd="0" presId="urn:microsoft.com/office/officeart/2005/8/layout/vProcess5"/>
    <dgm:cxn modelId="{7353BA79-4B3C-48B1-AC12-2F0B93C25874}" type="presParOf" srcId="{ADFAE06D-82E2-47ED-B0AD-B59CBE033D08}" destId="{3A1092C0-707B-49C9-AF6F-E8DEB9FCC3AD}" srcOrd="7" destOrd="0" presId="urn:microsoft.com/office/officeart/2005/8/layout/vProcess5"/>
    <dgm:cxn modelId="{8132B301-E6FE-46D2-8C63-9D4B264A3309}" type="presParOf" srcId="{ADFAE06D-82E2-47ED-B0AD-B59CBE033D08}" destId="{37106354-AB9F-4B19-93EA-EEB28F1BF902}" srcOrd="8" destOrd="0" presId="urn:microsoft.com/office/officeart/2005/8/layout/vProcess5"/>
    <dgm:cxn modelId="{07EFB39B-7049-444D-8F71-B3B800C93B99}" type="presParOf" srcId="{ADFAE06D-82E2-47ED-B0AD-B59CBE033D08}" destId="{E69FDC66-67B0-4873-81DD-E867DD756075}" srcOrd="9" destOrd="0" presId="urn:microsoft.com/office/officeart/2005/8/layout/vProcess5"/>
    <dgm:cxn modelId="{166FA0FE-9156-4F7A-B96E-00FDF58C6B5B}" type="presParOf" srcId="{ADFAE06D-82E2-47ED-B0AD-B59CBE033D08}" destId="{C1B52F4E-613F-4854-BEE8-59964643E5A7}" srcOrd="10" destOrd="0" presId="urn:microsoft.com/office/officeart/2005/8/layout/vProcess5"/>
    <dgm:cxn modelId="{1D59FE66-066A-4640-B3B2-2D8095DCF7A8}" type="presParOf" srcId="{ADFAE06D-82E2-47ED-B0AD-B59CBE033D08}" destId="{869EBE54-5753-44E8-9AE2-415A24DA6FF3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5555B1B-9808-4FD9-90BD-C9D3E4A6866B}" type="doc">
      <dgm:prSet loTypeId="urn:microsoft.com/office/officeart/2005/8/layout/hProcess9" loCatId="process" qsTypeId="urn:microsoft.com/office/officeart/2005/8/quickstyle/simple1" qsCatId="simple" csTypeId="urn:microsoft.com/office/officeart/2005/8/colors/colorful5" csCatId="colorful" phldr="1"/>
      <dgm:spPr/>
    </dgm:pt>
    <dgm:pt modelId="{6A483BB4-E624-401B-BE70-15A73B1E7131}">
      <dgm:prSet phldrT="[Text]" custT="1"/>
      <dgm:spPr/>
      <dgm:t>
        <a:bodyPr/>
        <a:lstStyle/>
        <a:p>
          <a:r>
            <a:rPr lang="en-US" sz="2000" dirty="0"/>
            <a:t>1. </a:t>
          </a:r>
          <a:r>
            <a:rPr lang="en-US" sz="2000" dirty="0" err="1"/>
            <a:t>Identifikasi</a:t>
          </a:r>
          <a:r>
            <a:rPr lang="en-US" sz="2000" dirty="0"/>
            <a:t> </a:t>
          </a:r>
          <a:r>
            <a:rPr lang="en-US" sz="2000" dirty="0" err="1"/>
            <a:t>kebutuhan</a:t>
          </a:r>
          <a:r>
            <a:rPr lang="en-US" sz="2000" dirty="0"/>
            <a:t> </a:t>
          </a:r>
          <a:r>
            <a:rPr lang="en-US" sz="2000" dirty="0" err="1"/>
            <a:t>informasi</a:t>
          </a:r>
          <a:endParaRPr lang="en-US" sz="2000" dirty="0"/>
        </a:p>
      </dgm:t>
    </dgm:pt>
    <dgm:pt modelId="{BFAA348B-85EF-48FD-8C0A-24AB65AAD878}" type="parTrans" cxnId="{FC2DB643-3EE0-43FA-B9A3-124CB348E54D}">
      <dgm:prSet/>
      <dgm:spPr/>
      <dgm:t>
        <a:bodyPr/>
        <a:lstStyle/>
        <a:p>
          <a:endParaRPr lang="en-US" sz="2000"/>
        </a:p>
      </dgm:t>
    </dgm:pt>
    <dgm:pt modelId="{294FC431-2881-40C4-858B-28BDEFEDF3B4}" type="sibTrans" cxnId="{FC2DB643-3EE0-43FA-B9A3-124CB348E54D}">
      <dgm:prSet/>
      <dgm:spPr/>
      <dgm:t>
        <a:bodyPr/>
        <a:lstStyle/>
        <a:p>
          <a:endParaRPr lang="en-US" sz="2000"/>
        </a:p>
      </dgm:t>
    </dgm:pt>
    <dgm:pt modelId="{0F71CD71-4AC6-41C0-9522-4BA548E2E99E}">
      <dgm:prSet custT="1"/>
      <dgm:spPr/>
      <dgm:t>
        <a:bodyPr/>
        <a:lstStyle/>
        <a:p>
          <a:r>
            <a:rPr lang="en-US" sz="2000" dirty="0"/>
            <a:t>2. </a:t>
          </a:r>
          <a:r>
            <a:rPr lang="en-US" sz="2000" dirty="0" err="1"/>
            <a:t>Identifikasi</a:t>
          </a:r>
          <a:r>
            <a:rPr lang="en-US" sz="2000" dirty="0"/>
            <a:t> system </a:t>
          </a:r>
          <a:r>
            <a:rPr lang="en-US" sz="2000" dirty="0" err="1"/>
            <a:t>informasi</a:t>
          </a:r>
          <a:r>
            <a:rPr lang="en-US" sz="2000" dirty="0"/>
            <a:t> yang </a:t>
          </a:r>
          <a:r>
            <a:rPr lang="en-US" sz="2000" dirty="0" err="1"/>
            <a:t>ada</a:t>
          </a:r>
          <a:endParaRPr lang="en-US" sz="2000" dirty="0"/>
        </a:p>
      </dgm:t>
    </dgm:pt>
    <dgm:pt modelId="{10DF1255-58CB-4B26-8AF2-3A8E184B0335}" type="parTrans" cxnId="{65771446-4361-4F4C-83C3-C7D1C1C9AB46}">
      <dgm:prSet/>
      <dgm:spPr/>
      <dgm:t>
        <a:bodyPr/>
        <a:lstStyle/>
        <a:p>
          <a:endParaRPr lang="en-US" sz="2000"/>
        </a:p>
      </dgm:t>
    </dgm:pt>
    <dgm:pt modelId="{1F74E2DC-3B22-4949-8F1B-C4164F08D471}" type="sibTrans" cxnId="{65771446-4361-4F4C-83C3-C7D1C1C9AB46}">
      <dgm:prSet/>
      <dgm:spPr/>
      <dgm:t>
        <a:bodyPr/>
        <a:lstStyle/>
        <a:p>
          <a:endParaRPr lang="en-US" sz="2000"/>
        </a:p>
      </dgm:t>
    </dgm:pt>
    <dgm:pt modelId="{159DBAFC-9F3C-4805-8982-331864B6BADA}">
      <dgm:prSet custT="1"/>
      <dgm:spPr/>
      <dgm:t>
        <a:bodyPr/>
        <a:lstStyle/>
        <a:p>
          <a:r>
            <a:rPr lang="en-US" sz="2000" dirty="0"/>
            <a:t>3. </a:t>
          </a:r>
          <a:r>
            <a:rPr lang="en-US" sz="2000" dirty="0" err="1"/>
            <a:t>Pemetaan</a:t>
          </a:r>
          <a:r>
            <a:rPr lang="en-US" sz="2000" dirty="0"/>
            <a:t> </a:t>
          </a:r>
          <a:r>
            <a:rPr lang="en-US" sz="2000" dirty="0" err="1"/>
            <a:t>antara</a:t>
          </a:r>
          <a:r>
            <a:rPr lang="en-US" sz="2000" dirty="0"/>
            <a:t> </a:t>
          </a:r>
          <a:r>
            <a:rPr lang="en-US" sz="2000" dirty="0" err="1"/>
            <a:t>informasi</a:t>
          </a:r>
          <a:r>
            <a:rPr lang="en-US" sz="2000" dirty="0"/>
            <a:t> yang </a:t>
          </a:r>
          <a:r>
            <a:rPr lang="en-US" sz="2000" dirty="0" err="1"/>
            <a:t>ada</a:t>
          </a:r>
          <a:r>
            <a:rPr lang="en-US" sz="2000" dirty="0"/>
            <a:t> </a:t>
          </a:r>
          <a:r>
            <a:rPr lang="en-US" sz="2000" dirty="0" err="1"/>
            <a:t>dengan</a:t>
          </a:r>
          <a:r>
            <a:rPr lang="en-US" sz="2000" dirty="0"/>
            <a:t> </a:t>
          </a:r>
          <a:r>
            <a:rPr lang="en-US" sz="2000" dirty="0" err="1"/>
            <a:t>kebutuhan</a:t>
          </a:r>
          <a:r>
            <a:rPr lang="en-US" sz="2000" dirty="0"/>
            <a:t> </a:t>
          </a:r>
          <a:r>
            <a:rPr lang="en-US" sz="2000" dirty="0" err="1"/>
            <a:t>informasi</a:t>
          </a:r>
          <a:r>
            <a:rPr lang="en-US" sz="2000" dirty="0"/>
            <a:t> (gap analysis)</a:t>
          </a:r>
        </a:p>
      </dgm:t>
    </dgm:pt>
    <dgm:pt modelId="{AB2F635D-CE1E-449A-A396-FE19D6642A66}" type="parTrans" cxnId="{87A83DC3-722E-4997-9A9E-D3E5869CB215}">
      <dgm:prSet/>
      <dgm:spPr/>
      <dgm:t>
        <a:bodyPr/>
        <a:lstStyle/>
        <a:p>
          <a:endParaRPr lang="en-US" sz="2000"/>
        </a:p>
      </dgm:t>
    </dgm:pt>
    <dgm:pt modelId="{4C8F982F-E6DB-4739-918D-092D95440DB0}" type="sibTrans" cxnId="{87A83DC3-722E-4997-9A9E-D3E5869CB215}">
      <dgm:prSet/>
      <dgm:spPr/>
      <dgm:t>
        <a:bodyPr/>
        <a:lstStyle/>
        <a:p>
          <a:endParaRPr lang="en-US" sz="2000"/>
        </a:p>
      </dgm:t>
    </dgm:pt>
    <dgm:pt modelId="{406123A0-2A90-4035-99CB-3D48C711C5F3}">
      <dgm:prSet custT="1"/>
      <dgm:spPr/>
      <dgm:t>
        <a:bodyPr/>
        <a:lstStyle/>
        <a:p>
          <a:r>
            <a:rPr lang="en-US" sz="2000" dirty="0"/>
            <a:t>4. </a:t>
          </a:r>
          <a:r>
            <a:rPr lang="en-US" sz="2000" dirty="0" err="1"/>
            <a:t>Penyusunan</a:t>
          </a:r>
          <a:r>
            <a:rPr lang="en-US" sz="2000" dirty="0"/>
            <a:t> </a:t>
          </a:r>
          <a:r>
            <a:rPr lang="en-US" sz="2000" dirty="0" err="1"/>
            <a:t>standar</a:t>
          </a:r>
          <a:r>
            <a:rPr lang="en-US" sz="2000" dirty="0"/>
            <a:t> </a:t>
          </a:r>
          <a:r>
            <a:rPr lang="en-US" sz="2000" dirty="0" err="1"/>
            <a:t>struktur</a:t>
          </a:r>
          <a:r>
            <a:rPr lang="en-US" sz="2000" dirty="0"/>
            <a:t> data</a:t>
          </a:r>
        </a:p>
      </dgm:t>
    </dgm:pt>
    <dgm:pt modelId="{3E6300BE-6A9D-4FD8-9D12-B80EA0366286}" type="parTrans" cxnId="{57001CE2-B52B-43CF-84F7-C4E74390A52F}">
      <dgm:prSet/>
      <dgm:spPr/>
      <dgm:t>
        <a:bodyPr/>
        <a:lstStyle/>
        <a:p>
          <a:endParaRPr lang="en-US" sz="2000"/>
        </a:p>
      </dgm:t>
    </dgm:pt>
    <dgm:pt modelId="{9B64A56F-8F3E-4310-83BB-F91626D11C77}" type="sibTrans" cxnId="{57001CE2-B52B-43CF-84F7-C4E74390A52F}">
      <dgm:prSet/>
      <dgm:spPr/>
      <dgm:t>
        <a:bodyPr/>
        <a:lstStyle/>
        <a:p>
          <a:endParaRPr lang="en-US" sz="2000"/>
        </a:p>
      </dgm:t>
    </dgm:pt>
    <dgm:pt modelId="{A0579C22-CD74-40E6-A659-60A8996C6FC5}">
      <dgm:prSet custT="1"/>
      <dgm:spPr/>
      <dgm:t>
        <a:bodyPr/>
        <a:lstStyle/>
        <a:p>
          <a:r>
            <a:rPr lang="en-US" sz="2000" dirty="0"/>
            <a:t>5. </a:t>
          </a:r>
          <a:r>
            <a:rPr lang="en-US" sz="2000" dirty="0" err="1"/>
            <a:t>Penetapan</a:t>
          </a:r>
          <a:r>
            <a:rPr lang="en-US" sz="2000" dirty="0"/>
            <a:t> strategi </a:t>
          </a:r>
          <a:r>
            <a:rPr lang="en-US" sz="2000" dirty="0" err="1"/>
            <a:t>integrasi</a:t>
          </a:r>
          <a:r>
            <a:rPr lang="en-US" sz="2000" dirty="0"/>
            <a:t> system </a:t>
          </a:r>
          <a:r>
            <a:rPr lang="en-US" sz="2000" dirty="0" err="1"/>
            <a:t>informasi</a:t>
          </a:r>
          <a:r>
            <a:rPr lang="en-US" sz="2000" dirty="0"/>
            <a:t> dan data</a:t>
          </a:r>
        </a:p>
      </dgm:t>
    </dgm:pt>
    <dgm:pt modelId="{AC1E1179-FCF6-4D85-B571-1191869D042A}" type="parTrans" cxnId="{C05CC79A-45D7-4C43-A28B-382B72E14003}">
      <dgm:prSet/>
      <dgm:spPr/>
      <dgm:t>
        <a:bodyPr/>
        <a:lstStyle/>
        <a:p>
          <a:endParaRPr lang="en-US" sz="2000"/>
        </a:p>
      </dgm:t>
    </dgm:pt>
    <dgm:pt modelId="{EEC7CC4E-CA4E-48C0-83E7-3EDE4FDC376C}" type="sibTrans" cxnId="{C05CC79A-45D7-4C43-A28B-382B72E14003}">
      <dgm:prSet/>
      <dgm:spPr/>
      <dgm:t>
        <a:bodyPr/>
        <a:lstStyle/>
        <a:p>
          <a:endParaRPr lang="en-US" sz="2000"/>
        </a:p>
      </dgm:t>
    </dgm:pt>
    <dgm:pt modelId="{AAACB8CD-6263-4B12-A647-C81A5A05F68A}">
      <dgm:prSet custT="1"/>
      <dgm:spPr/>
      <dgm:t>
        <a:bodyPr/>
        <a:lstStyle/>
        <a:p>
          <a:r>
            <a:rPr lang="en-US" sz="2800" b="1" dirty="0"/>
            <a:t>Quick win</a:t>
          </a:r>
        </a:p>
      </dgm:t>
    </dgm:pt>
    <dgm:pt modelId="{F87EA730-9CCD-4728-ACF1-CCA0EBC14871}" type="parTrans" cxnId="{48F042B2-CC48-4834-9711-629F22EE9C66}">
      <dgm:prSet/>
      <dgm:spPr/>
      <dgm:t>
        <a:bodyPr/>
        <a:lstStyle/>
        <a:p>
          <a:endParaRPr lang="en-US" sz="2000"/>
        </a:p>
      </dgm:t>
    </dgm:pt>
    <dgm:pt modelId="{CE5503E2-4D9E-4865-A4EC-321813525CE5}" type="sibTrans" cxnId="{48F042B2-CC48-4834-9711-629F22EE9C66}">
      <dgm:prSet/>
      <dgm:spPr/>
      <dgm:t>
        <a:bodyPr/>
        <a:lstStyle/>
        <a:p>
          <a:endParaRPr lang="en-US" sz="2000"/>
        </a:p>
      </dgm:t>
    </dgm:pt>
    <dgm:pt modelId="{72F97DC9-B360-493D-89A8-3266AC770669}" type="pres">
      <dgm:prSet presAssocID="{75555B1B-9808-4FD9-90BD-C9D3E4A6866B}" presName="CompostProcess" presStyleCnt="0">
        <dgm:presLayoutVars>
          <dgm:dir/>
          <dgm:resizeHandles val="exact"/>
        </dgm:presLayoutVars>
      </dgm:prSet>
      <dgm:spPr/>
    </dgm:pt>
    <dgm:pt modelId="{58AAB8A1-43B7-427A-ABE8-B6738ACD0789}" type="pres">
      <dgm:prSet presAssocID="{75555B1B-9808-4FD9-90BD-C9D3E4A6866B}" presName="arrow" presStyleLbl="bgShp" presStyleIdx="0" presStyleCnt="1" custLinFactNeighborY="168"/>
      <dgm:spPr/>
    </dgm:pt>
    <dgm:pt modelId="{0CB90438-EDE8-416F-A02A-A2D4C88DFE11}" type="pres">
      <dgm:prSet presAssocID="{75555B1B-9808-4FD9-90BD-C9D3E4A6866B}" presName="linearProcess" presStyleCnt="0"/>
      <dgm:spPr/>
    </dgm:pt>
    <dgm:pt modelId="{97712F79-59DA-412A-811B-4C01EB2069A3}" type="pres">
      <dgm:prSet presAssocID="{6A483BB4-E624-401B-BE70-15A73B1E7131}" presName="textNode" presStyleLbl="node1" presStyleIdx="0" presStyleCnt="6">
        <dgm:presLayoutVars>
          <dgm:bulletEnabled val="1"/>
        </dgm:presLayoutVars>
      </dgm:prSet>
      <dgm:spPr/>
    </dgm:pt>
    <dgm:pt modelId="{A8271DD9-A20A-45F4-90CA-D718F7A3728F}" type="pres">
      <dgm:prSet presAssocID="{294FC431-2881-40C4-858B-28BDEFEDF3B4}" presName="sibTrans" presStyleCnt="0"/>
      <dgm:spPr/>
    </dgm:pt>
    <dgm:pt modelId="{948085F1-6E9C-4348-B747-07CF23B9A118}" type="pres">
      <dgm:prSet presAssocID="{0F71CD71-4AC6-41C0-9522-4BA548E2E99E}" presName="textNode" presStyleLbl="node1" presStyleIdx="1" presStyleCnt="6">
        <dgm:presLayoutVars>
          <dgm:bulletEnabled val="1"/>
        </dgm:presLayoutVars>
      </dgm:prSet>
      <dgm:spPr/>
    </dgm:pt>
    <dgm:pt modelId="{A9D13C36-A93D-488A-B613-FFA81806B99B}" type="pres">
      <dgm:prSet presAssocID="{1F74E2DC-3B22-4949-8F1B-C4164F08D471}" presName="sibTrans" presStyleCnt="0"/>
      <dgm:spPr/>
    </dgm:pt>
    <dgm:pt modelId="{EBF62C29-3852-4C8A-AE03-2325EE94A2DD}" type="pres">
      <dgm:prSet presAssocID="{159DBAFC-9F3C-4805-8982-331864B6BADA}" presName="textNode" presStyleLbl="node1" presStyleIdx="2" presStyleCnt="6" custScaleX="122123">
        <dgm:presLayoutVars>
          <dgm:bulletEnabled val="1"/>
        </dgm:presLayoutVars>
      </dgm:prSet>
      <dgm:spPr/>
    </dgm:pt>
    <dgm:pt modelId="{9836441D-E29F-459D-A1AD-231C37197E21}" type="pres">
      <dgm:prSet presAssocID="{4C8F982F-E6DB-4739-918D-092D95440DB0}" presName="sibTrans" presStyleCnt="0"/>
      <dgm:spPr/>
    </dgm:pt>
    <dgm:pt modelId="{5BDC0157-4D67-4C2C-97CB-BBEFE4852800}" type="pres">
      <dgm:prSet presAssocID="{406123A0-2A90-4035-99CB-3D48C711C5F3}" presName="textNode" presStyleLbl="node1" presStyleIdx="3" presStyleCnt="6">
        <dgm:presLayoutVars>
          <dgm:bulletEnabled val="1"/>
        </dgm:presLayoutVars>
      </dgm:prSet>
      <dgm:spPr/>
    </dgm:pt>
    <dgm:pt modelId="{3910A8D9-6577-4FEE-810E-CA83AEF0CE01}" type="pres">
      <dgm:prSet presAssocID="{9B64A56F-8F3E-4310-83BB-F91626D11C77}" presName="sibTrans" presStyleCnt="0"/>
      <dgm:spPr/>
    </dgm:pt>
    <dgm:pt modelId="{0126F48F-77AB-4F6A-AA94-30BBBDCF9727}" type="pres">
      <dgm:prSet presAssocID="{A0579C22-CD74-40E6-A659-60A8996C6FC5}" presName="textNode" presStyleLbl="node1" presStyleIdx="4" presStyleCnt="6">
        <dgm:presLayoutVars>
          <dgm:bulletEnabled val="1"/>
        </dgm:presLayoutVars>
      </dgm:prSet>
      <dgm:spPr/>
    </dgm:pt>
    <dgm:pt modelId="{55A4347F-EDAE-45CD-81BB-108D0FB65624}" type="pres">
      <dgm:prSet presAssocID="{EEC7CC4E-CA4E-48C0-83E7-3EDE4FDC376C}" presName="sibTrans" presStyleCnt="0"/>
      <dgm:spPr/>
    </dgm:pt>
    <dgm:pt modelId="{A5923709-A266-4A0C-B72E-4EC2EF494367}" type="pres">
      <dgm:prSet presAssocID="{AAACB8CD-6263-4B12-A647-C81A5A05F68A}" presName="textNode" presStyleLbl="node1" presStyleIdx="5" presStyleCnt="6">
        <dgm:presLayoutVars>
          <dgm:bulletEnabled val="1"/>
        </dgm:presLayoutVars>
      </dgm:prSet>
      <dgm:spPr/>
    </dgm:pt>
  </dgm:ptLst>
  <dgm:cxnLst>
    <dgm:cxn modelId="{E9FCB914-3C20-4802-BC2E-6AAD3241E625}" type="presOf" srcId="{A0579C22-CD74-40E6-A659-60A8996C6FC5}" destId="{0126F48F-77AB-4F6A-AA94-30BBBDCF9727}" srcOrd="0" destOrd="0" presId="urn:microsoft.com/office/officeart/2005/8/layout/hProcess9"/>
    <dgm:cxn modelId="{E68F3C1A-F34E-44C5-B98C-34BE83AE9872}" type="presOf" srcId="{75555B1B-9808-4FD9-90BD-C9D3E4A6866B}" destId="{72F97DC9-B360-493D-89A8-3266AC770669}" srcOrd="0" destOrd="0" presId="urn:microsoft.com/office/officeart/2005/8/layout/hProcess9"/>
    <dgm:cxn modelId="{BB7E091C-E355-4A2D-8A19-97256F971DE2}" type="presOf" srcId="{6A483BB4-E624-401B-BE70-15A73B1E7131}" destId="{97712F79-59DA-412A-811B-4C01EB2069A3}" srcOrd="0" destOrd="0" presId="urn:microsoft.com/office/officeart/2005/8/layout/hProcess9"/>
    <dgm:cxn modelId="{FC2DB643-3EE0-43FA-B9A3-124CB348E54D}" srcId="{75555B1B-9808-4FD9-90BD-C9D3E4A6866B}" destId="{6A483BB4-E624-401B-BE70-15A73B1E7131}" srcOrd="0" destOrd="0" parTransId="{BFAA348B-85EF-48FD-8C0A-24AB65AAD878}" sibTransId="{294FC431-2881-40C4-858B-28BDEFEDF3B4}"/>
    <dgm:cxn modelId="{65771446-4361-4F4C-83C3-C7D1C1C9AB46}" srcId="{75555B1B-9808-4FD9-90BD-C9D3E4A6866B}" destId="{0F71CD71-4AC6-41C0-9522-4BA548E2E99E}" srcOrd="1" destOrd="0" parTransId="{10DF1255-58CB-4B26-8AF2-3A8E184B0335}" sibTransId="{1F74E2DC-3B22-4949-8F1B-C4164F08D471}"/>
    <dgm:cxn modelId="{9A9AEE91-73F6-4343-8F1A-F3BAA8875FDB}" type="presOf" srcId="{AAACB8CD-6263-4B12-A647-C81A5A05F68A}" destId="{A5923709-A266-4A0C-B72E-4EC2EF494367}" srcOrd="0" destOrd="0" presId="urn:microsoft.com/office/officeart/2005/8/layout/hProcess9"/>
    <dgm:cxn modelId="{C05CC79A-45D7-4C43-A28B-382B72E14003}" srcId="{75555B1B-9808-4FD9-90BD-C9D3E4A6866B}" destId="{A0579C22-CD74-40E6-A659-60A8996C6FC5}" srcOrd="4" destOrd="0" parTransId="{AC1E1179-FCF6-4D85-B571-1191869D042A}" sibTransId="{EEC7CC4E-CA4E-48C0-83E7-3EDE4FDC376C}"/>
    <dgm:cxn modelId="{BFAF30A7-1562-4BAC-B062-5CA9A9596B2D}" type="presOf" srcId="{0F71CD71-4AC6-41C0-9522-4BA548E2E99E}" destId="{948085F1-6E9C-4348-B747-07CF23B9A118}" srcOrd="0" destOrd="0" presId="urn:microsoft.com/office/officeart/2005/8/layout/hProcess9"/>
    <dgm:cxn modelId="{48F042B2-CC48-4834-9711-629F22EE9C66}" srcId="{75555B1B-9808-4FD9-90BD-C9D3E4A6866B}" destId="{AAACB8CD-6263-4B12-A647-C81A5A05F68A}" srcOrd="5" destOrd="0" parTransId="{F87EA730-9CCD-4728-ACF1-CCA0EBC14871}" sibTransId="{CE5503E2-4D9E-4865-A4EC-321813525CE5}"/>
    <dgm:cxn modelId="{87A83DC3-722E-4997-9A9E-D3E5869CB215}" srcId="{75555B1B-9808-4FD9-90BD-C9D3E4A6866B}" destId="{159DBAFC-9F3C-4805-8982-331864B6BADA}" srcOrd="2" destOrd="0" parTransId="{AB2F635D-CE1E-449A-A396-FE19D6642A66}" sibTransId="{4C8F982F-E6DB-4739-918D-092D95440DB0}"/>
    <dgm:cxn modelId="{5069BDCF-9918-4558-86D7-01BB9405CF4F}" type="presOf" srcId="{406123A0-2A90-4035-99CB-3D48C711C5F3}" destId="{5BDC0157-4D67-4C2C-97CB-BBEFE4852800}" srcOrd="0" destOrd="0" presId="urn:microsoft.com/office/officeart/2005/8/layout/hProcess9"/>
    <dgm:cxn modelId="{57001CE2-B52B-43CF-84F7-C4E74390A52F}" srcId="{75555B1B-9808-4FD9-90BD-C9D3E4A6866B}" destId="{406123A0-2A90-4035-99CB-3D48C711C5F3}" srcOrd="3" destOrd="0" parTransId="{3E6300BE-6A9D-4FD8-9D12-B80EA0366286}" sibTransId="{9B64A56F-8F3E-4310-83BB-F91626D11C77}"/>
    <dgm:cxn modelId="{8CDDF3EE-88EE-4E0F-B732-02BE0867CB62}" type="presOf" srcId="{159DBAFC-9F3C-4805-8982-331864B6BADA}" destId="{EBF62C29-3852-4C8A-AE03-2325EE94A2DD}" srcOrd="0" destOrd="0" presId="urn:microsoft.com/office/officeart/2005/8/layout/hProcess9"/>
    <dgm:cxn modelId="{CD5604CF-6486-4C05-BFC7-CC7854A78A8E}" type="presParOf" srcId="{72F97DC9-B360-493D-89A8-3266AC770669}" destId="{58AAB8A1-43B7-427A-ABE8-B6738ACD0789}" srcOrd="0" destOrd="0" presId="urn:microsoft.com/office/officeart/2005/8/layout/hProcess9"/>
    <dgm:cxn modelId="{6C484E34-F353-4170-9E1C-884FD2D278C3}" type="presParOf" srcId="{72F97DC9-B360-493D-89A8-3266AC770669}" destId="{0CB90438-EDE8-416F-A02A-A2D4C88DFE11}" srcOrd="1" destOrd="0" presId="urn:microsoft.com/office/officeart/2005/8/layout/hProcess9"/>
    <dgm:cxn modelId="{CFDF2C86-6C7A-4BF3-8545-58F8F55B4428}" type="presParOf" srcId="{0CB90438-EDE8-416F-A02A-A2D4C88DFE11}" destId="{97712F79-59DA-412A-811B-4C01EB2069A3}" srcOrd="0" destOrd="0" presId="urn:microsoft.com/office/officeart/2005/8/layout/hProcess9"/>
    <dgm:cxn modelId="{4E08FC40-79B9-4402-B0B8-38DF9EF35818}" type="presParOf" srcId="{0CB90438-EDE8-416F-A02A-A2D4C88DFE11}" destId="{A8271DD9-A20A-45F4-90CA-D718F7A3728F}" srcOrd="1" destOrd="0" presId="urn:microsoft.com/office/officeart/2005/8/layout/hProcess9"/>
    <dgm:cxn modelId="{5E79187F-EF25-417B-990D-37825AC7A429}" type="presParOf" srcId="{0CB90438-EDE8-416F-A02A-A2D4C88DFE11}" destId="{948085F1-6E9C-4348-B747-07CF23B9A118}" srcOrd="2" destOrd="0" presId="urn:microsoft.com/office/officeart/2005/8/layout/hProcess9"/>
    <dgm:cxn modelId="{75F8AB8D-BEF1-4E05-BE5E-4B06C7CAD759}" type="presParOf" srcId="{0CB90438-EDE8-416F-A02A-A2D4C88DFE11}" destId="{A9D13C36-A93D-488A-B613-FFA81806B99B}" srcOrd="3" destOrd="0" presId="urn:microsoft.com/office/officeart/2005/8/layout/hProcess9"/>
    <dgm:cxn modelId="{5CAFBE4C-8AA5-49BA-B352-B6A40FB5D725}" type="presParOf" srcId="{0CB90438-EDE8-416F-A02A-A2D4C88DFE11}" destId="{EBF62C29-3852-4C8A-AE03-2325EE94A2DD}" srcOrd="4" destOrd="0" presId="urn:microsoft.com/office/officeart/2005/8/layout/hProcess9"/>
    <dgm:cxn modelId="{AC2FDBD4-58B7-495E-AD5E-7D3722E77B3F}" type="presParOf" srcId="{0CB90438-EDE8-416F-A02A-A2D4C88DFE11}" destId="{9836441D-E29F-459D-A1AD-231C37197E21}" srcOrd="5" destOrd="0" presId="urn:microsoft.com/office/officeart/2005/8/layout/hProcess9"/>
    <dgm:cxn modelId="{AB6BCE11-CCA7-4038-B208-9112A4414278}" type="presParOf" srcId="{0CB90438-EDE8-416F-A02A-A2D4C88DFE11}" destId="{5BDC0157-4D67-4C2C-97CB-BBEFE4852800}" srcOrd="6" destOrd="0" presId="urn:microsoft.com/office/officeart/2005/8/layout/hProcess9"/>
    <dgm:cxn modelId="{7D49F14A-17E4-479E-84A7-0E8EBC17615F}" type="presParOf" srcId="{0CB90438-EDE8-416F-A02A-A2D4C88DFE11}" destId="{3910A8D9-6577-4FEE-810E-CA83AEF0CE01}" srcOrd="7" destOrd="0" presId="urn:microsoft.com/office/officeart/2005/8/layout/hProcess9"/>
    <dgm:cxn modelId="{1CC971B5-32E5-4D83-ACC4-4B8D7CF67598}" type="presParOf" srcId="{0CB90438-EDE8-416F-A02A-A2D4C88DFE11}" destId="{0126F48F-77AB-4F6A-AA94-30BBBDCF9727}" srcOrd="8" destOrd="0" presId="urn:microsoft.com/office/officeart/2005/8/layout/hProcess9"/>
    <dgm:cxn modelId="{E7AE7146-D2DC-4D62-8EE4-B4133A5C0D83}" type="presParOf" srcId="{0CB90438-EDE8-416F-A02A-A2D4C88DFE11}" destId="{55A4347F-EDAE-45CD-81BB-108D0FB65624}" srcOrd="9" destOrd="0" presId="urn:microsoft.com/office/officeart/2005/8/layout/hProcess9"/>
    <dgm:cxn modelId="{5E547D6E-F0CC-41C3-878F-6A21E2A4B587}" type="presParOf" srcId="{0CB90438-EDE8-416F-A02A-A2D4C88DFE11}" destId="{A5923709-A266-4A0C-B72E-4EC2EF494367}" srcOrd="1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6FAEF78-E244-43AB-831B-2C1585003BF3}">
      <dsp:nvSpPr>
        <dsp:cNvPr id="0" name=""/>
        <dsp:cNvSpPr/>
      </dsp:nvSpPr>
      <dsp:spPr>
        <a:xfrm>
          <a:off x="6749049" y="3683442"/>
          <a:ext cx="3298436" cy="173338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0" i="0" kern="1200" dirty="0"/>
            <a:t>Data yang </a:t>
          </a:r>
          <a:r>
            <a:rPr lang="en-US" sz="1600" b="0" i="0" kern="1200" dirty="0" err="1"/>
            <a:t>dihasilkan</a:t>
          </a:r>
          <a:r>
            <a:rPr lang="en-US" sz="1600" b="0" i="0" kern="1200" dirty="0"/>
            <a:t> oleh </a:t>
          </a:r>
          <a:r>
            <a:rPr lang="en-US" sz="1600" b="0" i="0" kern="1200" dirty="0" err="1"/>
            <a:t>Produsen</a:t>
          </a:r>
          <a:r>
            <a:rPr lang="en-US" sz="1600" b="0" i="0" kern="1200" dirty="0"/>
            <a:t> Data </a:t>
          </a:r>
          <a:r>
            <a:rPr lang="en-US" sz="1600" b="0" i="0" kern="1200" dirty="0" err="1"/>
            <a:t>harus</a:t>
          </a:r>
          <a:r>
            <a:rPr lang="en-US" sz="1600" b="0" i="0" kern="1200" dirty="0"/>
            <a:t> </a:t>
          </a:r>
          <a:r>
            <a:rPr lang="en-US" sz="1600" b="0" i="0" kern="1200" dirty="0" err="1"/>
            <a:t>menggunakan</a:t>
          </a:r>
          <a:r>
            <a:rPr lang="en-US" sz="1600" b="0" i="0" kern="1200" dirty="0"/>
            <a:t> Kode </a:t>
          </a:r>
          <a:r>
            <a:rPr lang="en-US" sz="1600" b="0" i="0" kern="1200" dirty="0" err="1"/>
            <a:t>Referensi</a:t>
          </a:r>
          <a:r>
            <a:rPr lang="en-US" sz="1600" b="0" i="0" kern="1200" dirty="0"/>
            <a:t> dan/</a:t>
          </a:r>
          <a:r>
            <a:rPr lang="en-US" sz="1600" b="0" i="0" kern="1200" dirty="0" err="1"/>
            <a:t>atau</a:t>
          </a:r>
          <a:r>
            <a:rPr lang="en-US" sz="1600" b="0" i="0" kern="1200" dirty="0"/>
            <a:t> Data </a:t>
          </a:r>
          <a:r>
            <a:rPr lang="en-US" sz="1600" b="0" i="0" kern="1200" dirty="0" err="1"/>
            <a:t>Induk</a:t>
          </a:r>
          <a:endParaRPr lang="en-US" sz="1600" kern="1200" dirty="0"/>
        </a:p>
      </dsp:txBody>
      <dsp:txXfrm>
        <a:off x="7776657" y="4154865"/>
        <a:ext cx="2232751" cy="1223884"/>
      </dsp:txXfrm>
    </dsp:sp>
    <dsp:sp modelId="{1D6565E4-3FCB-4887-85E4-7CFACA78E992}">
      <dsp:nvSpPr>
        <dsp:cNvPr id="0" name=""/>
        <dsp:cNvSpPr/>
      </dsp:nvSpPr>
      <dsp:spPr>
        <a:xfrm>
          <a:off x="1947448" y="3683442"/>
          <a:ext cx="3598085" cy="173338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0" i="0" kern="1200" dirty="0"/>
            <a:t>Data yang </a:t>
          </a:r>
          <a:r>
            <a:rPr lang="en-US" sz="1600" b="0" i="0" kern="1200" dirty="0" err="1"/>
            <a:t>dihasilkan</a:t>
          </a:r>
          <a:r>
            <a:rPr lang="en-US" sz="1600" b="0" i="0" kern="1200" dirty="0"/>
            <a:t>        oleh </a:t>
          </a:r>
          <a:r>
            <a:rPr lang="en-US" sz="1600" b="0" i="0" kern="1200" dirty="0" err="1"/>
            <a:t>Produsen</a:t>
          </a:r>
          <a:r>
            <a:rPr lang="en-US" sz="1600" b="0" i="0" kern="1200" dirty="0"/>
            <a:t> Data </a:t>
          </a:r>
          <a:r>
            <a:rPr lang="en-US" sz="1600" b="0" i="0" kern="1200" dirty="0" err="1"/>
            <a:t>harus</a:t>
          </a:r>
          <a:r>
            <a:rPr lang="en-US" sz="1600" b="0" i="0" kern="1200" dirty="0"/>
            <a:t> </a:t>
          </a:r>
          <a:r>
            <a:rPr lang="en-US" sz="1600" b="0" i="0" kern="1200" dirty="0" err="1"/>
            <a:t>memenuhi</a:t>
          </a:r>
          <a:r>
            <a:rPr lang="en-US" sz="1600" b="0" i="0" kern="1200" dirty="0"/>
            <a:t> </a:t>
          </a:r>
          <a:r>
            <a:rPr lang="en-US" sz="1600" b="0" i="0" kern="1200" dirty="0" err="1"/>
            <a:t>kaidah</a:t>
          </a:r>
          <a:r>
            <a:rPr lang="en-US" sz="1600" b="0" i="0" kern="1200" dirty="0"/>
            <a:t> </a:t>
          </a:r>
          <a:r>
            <a:rPr lang="en-US" sz="1600" b="0" i="0" kern="1200" dirty="0" err="1"/>
            <a:t>Interoperabilitas</a:t>
          </a:r>
          <a:r>
            <a:rPr lang="en-US" sz="1600" b="0" i="0" kern="1200" dirty="0"/>
            <a:t> Data</a:t>
          </a:r>
          <a:endParaRPr lang="en-US" sz="1600" kern="1200" dirty="0"/>
        </a:p>
      </dsp:txBody>
      <dsp:txXfrm>
        <a:off x="1985525" y="4154865"/>
        <a:ext cx="2442505" cy="1223884"/>
      </dsp:txXfrm>
    </dsp:sp>
    <dsp:sp modelId="{CEC2914B-3AA9-4DC2-B834-FA931B2E361F}">
      <dsp:nvSpPr>
        <dsp:cNvPr id="0" name=""/>
        <dsp:cNvSpPr/>
      </dsp:nvSpPr>
      <dsp:spPr>
        <a:xfrm>
          <a:off x="6569656" y="13191"/>
          <a:ext cx="3390434" cy="173338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0" i="0" kern="1200" dirty="0"/>
            <a:t>Data yang </a:t>
          </a:r>
          <a:r>
            <a:rPr lang="en-US" sz="1600" b="0" i="0" kern="1200" dirty="0" err="1"/>
            <a:t>dihasilkan</a:t>
          </a:r>
          <a:r>
            <a:rPr lang="en-US" sz="1600" b="0" i="0" kern="1200" dirty="0"/>
            <a:t> oleh </a:t>
          </a:r>
          <a:r>
            <a:rPr lang="en-US" sz="1600" b="0" i="0" kern="1200" dirty="0" err="1"/>
            <a:t>Produsen</a:t>
          </a:r>
          <a:r>
            <a:rPr lang="en-US" sz="1600" b="0" i="0" kern="1200" dirty="0"/>
            <a:t> Data </a:t>
          </a:r>
          <a:r>
            <a:rPr lang="en-US" sz="1600" b="0" i="0" kern="1200" dirty="0" err="1"/>
            <a:t>harus</a:t>
          </a:r>
          <a:r>
            <a:rPr lang="en-US" sz="1600" b="0" i="0" kern="1200" dirty="0"/>
            <a:t> </a:t>
          </a:r>
          <a:r>
            <a:rPr lang="en-US" sz="1600" b="0" i="0" kern="1200" dirty="0" err="1"/>
            <a:t>memiliki</a:t>
          </a:r>
          <a:r>
            <a:rPr lang="en-US" sz="1600" b="0" i="0" kern="1200" dirty="0"/>
            <a:t> Metadata</a:t>
          </a:r>
          <a:endParaRPr lang="en-US" sz="1600" kern="1200" dirty="0"/>
        </a:p>
      </dsp:txBody>
      <dsp:txXfrm>
        <a:off x="7624864" y="51268"/>
        <a:ext cx="2297150" cy="1223884"/>
      </dsp:txXfrm>
    </dsp:sp>
    <dsp:sp modelId="{36CBB08B-1E9E-4931-A168-28D7C32D294F}">
      <dsp:nvSpPr>
        <dsp:cNvPr id="0" name=""/>
        <dsp:cNvSpPr/>
      </dsp:nvSpPr>
      <dsp:spPr>
        <a:xfrm>
          <a:off x="1999455" y="0"/>
          <a:ext cx="3494072" cy="173338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0" i="0" kern="1200" dirty="0"/>
            <a:t>Data yang </a:t>
          </a:r>
          <a:r>
            <a:rPr lang="en-US" sz="1600" b="0" i="0" kern="1200" dirty="0" err="1"/>
            <a:t>dihasilkan</a:t>
          </a:r>
          <a:r>
            <a:rPr lang="en-US" sz="1600" b="0" i="0" kern="1200" dirty="0"/>
            <a:t> oleh </a:t>
          </a:r>
          <a:r>
            <a:rPr lang="en-US" sz="1600" b="0" i="0" kern="1200" dirty="0" err="1"/>
            <a:t>Produsen</a:t>
          </a:r>
          <a:r>
            <a:rPr lang="en-US" sz="1600" b="0" i="0" kern="1200" dirty="0"/>
            <a:t> Data </a:t>
          </a:r>
          <a:r>
            <a:rPr lang="en-US" sz="1600" b="0" i="0" kern="1200" dirty="0" err="1"/>
            <a:t>harus</a:t>
          </a:r>
          <a:r>
            <a:rPr lang="en-US" sz="1600" b="0" i="0" kern="1200" dirty="0"/>
            <a:t> </a:t>
          </a:r>
          <a:r>
            <a:rPr lang="en-US" sz="1600" b="0" i="0" kern="1200" dirty="0" err="1"/>
            <a:t>menggunakan</a:t>
          </a:r>
          <a:r>
            <a:rPr lang="en-US" sz="1600" b="0" i="0" kern="1200" dirty="0"/>
            <a:t> Kode </a:t>
          </a:r>
          <a:r>
            <a:rPr lang="en-US" sz="1600" b="0" i="0" kern="1200" dirty="0" err="1"/>
            <a:t>Referensi</a:t>
          </a:r>
          <a:r>
            <a:rPr lang="en-US" sz="1600" b="0" i="0" kern="1200" dirty="0"/>
            <a:t> dan/</a:t>
          </a:r>
          <a:r>
            <a:rPr lang="en-US" sz="1600" b="0" i="0" kern="1200" dirty="0" err="1"/>
            <a:t>atau</a:t>
          </a:r>
          <a:r>
            <a:rPr lang="en-US" sz="1600" b="0" i="0" kern="1200" dirty="0"/>
            <a:t> Data </a:t>
          </a:r>
          <a:r>
            <a:rPr lang="en-US" sz="1600" b="0" i="0" kern="1200" dirty="0" err="1"/>
            <a:t>Induk</a:t>
          </a:r>
          <a:endParaRPr lang="en-US" sz="1600" kern="1200" dirty="0"/>
        </a:p>
      </dsp:txBody>
      <dsp:txXfrm>
        <a:off x="2037532" y="38077"/>
        <a:ext cx="2369696" cy="1223884"/>
      </dsp:txXfrm>
    </dsp:sp>
    <dsp:sp modelId="{E3A216FA-FA51-4C21-BF6F-D7304D7A1A2D}">
      <dsp:nvSpPr>
        <dsp:cNvPr id="0" name=""/>
        <dsp:cNvSpPr/>
      </dsp:nvSpPr>
      <dsp:spPr>
        <a:xfrm>
          <a:off x="3477905" y="308759"/>
          <a:ext cx="2345486" cy="2345486"/>
        </a:xfrm>
        <a:prstGeom prst="pieWedg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156464" rIns="156464" bIns="15646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 dirty="0" err="1"/>
            <a:t>Standar</a:t>
          </a:r>
          <a:r>
            <a:rPr lang="en-US" sz="2200" b="0" i="0" kern="1200" dirty="0"/>
            <a:t> Data</a:t>
          </a:r>
          <a:endParaRPr lang="en-US" sz="2200" kern="1200" dirty="0"/>
        </a:p>
      </dsp:txBody>
      <dsp:txXfrm>
        <a:off x="4164882" y="995736"/>
        <a:ext cx="1658509" cy="1658509"/>
      </dsp:txXfrm>
    </dsp:sp>
    <dsp:sp modelId="{6DA791B9-1B21-4300-84C8-B817AE175E51}">
      <dsp:nvSpPr>
        <dsp:cNvPr id="0" name=""/>
        <dsp:cNvSpPr/>
      </dsp:nvSpPr>
      <dsp:spPr>
        <a:xfrm rot="5400000">
          <a:off x="5931728" y="308759"/>
          <a:ext cx="2345486" cy="2345486"/>
        </a:xfrm>
        <a:prstGeom prst="pieWedg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156464" rIns="156464" bIns="15646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 dirty="0"/>
            <a:t>Metadata</a:t>
          </a:r>
          <a:endParaRPr lang="en-US" sz="2200" kern="1200" dirty="0"/>
        </a:p>
      </dsp:txBody>
      <dsp:txXfrm rot="-5400000">
        <a:off x="5931728" y="995736"/>
        <a:ext cx="1658509" cy="1658509"/>
      </dsp:txXfrm>
    </dsp:sp>
    <dsp:sp modelId="{FF9F2E48-886E-4F59-A78D-8C62844E8BF7}">
      <dsp:nvSpPr>
        <dsp:cNvPr id="0" name=""/>
        <dsp:cNvSpPr/>
      </dsp:nvSpPr>
      <dsp:spPr>
        <a:xfrm rot="10800000">
          <a:off x="5931728" y="2762581"/>
          <a:ext cx="2345486" cy="2345486"/>
        </a:xfrm>
        <a:prstGeom prst="pieWedg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156464" rIns="156464" bIns="15646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 dirty="0"/>
            <a:t>Kode </a:t>
          </a:r>
          <a:r>
            <a:rPr lang="en-US" sz="2200" b="0" i="0" kern="1200" dirty="0" err="1"/>
            <a:t>Referensi</a:t>
          </a:r>
          <a:r>
            <a:rPr lang="en-US" sz="2200" b="0" i="0" kern="1200" dirty="0"/>
            <a:t> dan/</a:t>
          </a:r>
          <a:r>
            <a:rPr lang="en-US" sz="2200" b="0" i="0" kern="1200" dirty="0" err="1"/>
            <a:t>atau</a:t>
          </a:r>
          <a:r>
            <a:rPr lang="en-US" sz="2200" b="0" i="0" kern="1200" dirty="0"/>
            <a:t> Data </a:t>
          </a:r>
          <a:r>
            <a:rPr lang="en-US" sz="2200" b="0" i="0" kern="1200" dirty="0" err="1"/>
            <a:t>Induk</a:t>
          </a:r>
          <a:endParaRPr lang="en-US" sz="2200" kern="1200" dirty="0"/>
        </a:p>
      </dsp:txBody>
      <dsp:txXfrm rot="10800000">
        <a:off x="5931728" y="2762581"/>
        <a:ext cx="1658509" cy="1658509"/>
      </dsp:txXfrm>
    </dsp:sp>
    <dsp:sp modelId="{71D93DBF-3B73-4D4D-85D1-CC0DF4578C79}">
      <dsp:nvSpPr>
        <dsp:cNvPr id="0" name=""/>
        <dsp:cNvSpPr/>
      </dsp:nvSpPr>
      <dsp:spPr>
        <a:xfrm rot="16200000">
          <a:off x="3477905" y="2762581"/>
          <a:ext cx="2345486" cy="2345486"/>
        </a:xfrm>
        <a:prstGeom prst="pieWedg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156464" rIns="156464" bIns="15646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 dirty="0" err="1"/>
            <a:t>Interoperabilitas</a:t>
          </a:r>
          <a:r>
            <a:rPr lang="en-US" sz="2200" b="0" i="0" kern="1200" dirty="0"/>
            <a:t> Data</a:t>
          </a:r>
          <a:endParaRPr lang="en-US" sz="2200" kern="1200" dirty="0"/>
        </a:p>
      </dsp:txBody>
      <dsp:txXfrm rot="5400000">
        <a:off x="4164882" y="2762581"/>
        <a:ext cx="1658509" cy="1658509"/>
      </dsp:txXfrm>
    </dsp:sp>
    <dsp:sp modelId="{940656E2-961C-4E58-BF70-F6C0DC02BD82}">
      <dsp:nvSpPr>
        <dsp:cNvPr id="0" name=""/>
        <dsp:cNvSpPr/>
      </dsp:nvSpPr>
      <dsp:spPr>
        <a:xfrm>
          <a:off x="5472652" y="2220899"/>
          <a:ext cx="809815" cy="704187"/>
        </a:xfrm>
        <a:prstGeom prst="circular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52DFAE9-C735-48A0-862F-392DFD2DB10D}">
      <dsp:nvSpPr>
        <dsp:cNvPr id="0" name=""/>
        <dsp:cNvSpPr/>
      </dsp:nvSpPr>
      <dsp:spPr>
        <a:xfrm rot="10800000">
          <a:off x="5472652" y="2491740"/>
          <a:ext cx="809815" cy="704187"/>
        </a:xfrm>
        <a:prstGeom prst="circular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5C01DF-107C-4E14-ACE8-C7677BDC2B21}">
      <dsp:nvSpPr>
        <dsp:cNvPr id="0" name=""/>
        <dsp:cNvSpPr/>
      </dsp:nvSpPr>
      <dsp:spPr>
        <a:xfrm>
          <a:off x="0" y="0"/>
          <a:ext cx="8421920" cy="1090681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Information system as data provider (</a:t>
          </a:r>
          <a:r>
            <a:rPr lang="en-US" sz="2300" kern="1200" dirty="0" err="1"/>
            <a:t>SiBanpem</a:t>
          </a:r>
          <a:r>
            <a:rPr lang="en-US" sz="2300" kern="1200" dirty="0"/>
            <a:t>, </a:t>
          </a:r>
          <a:r>
            <a:rPr lang="en-US" sz="2300" kern="1200" dirty="0" err="1"/>
            <a:t>Srikandi</a:t>
          </a:r>
          <a:r>
            <a:rPr lang="en-US" sz="2300" kern="1200" dirty="0"/>
            <a:t>, The Hopers-dev, </a:t>
          </a:r>
          <a:r>
            <a:rPr lang="en-US" sz="2300" kern="1200" dirty="0" err="1"/>
            <a:t>Sipedas</a:t>
          </a:r>
          <a:r>
            <a:rPr lang="en-US" sz="2300" kern="1200" dirty="0"/>
            <a:t>, </a:t>
          </a:r>
          <a:r>
            <a:rPr lang="en-US" sz="2300" kern="1200" dirty="0" err="1"/>
            <a:t>Simetris</a:t>
          </a:r>
          <a:r>
            <a:rPr lang="en-US" sz="2300" kern="1200" dirty="0"/>
            <a:t>, Proceed, </a:t>
          </a:r>
          <a:r>
            <a:rPr lang="en-US" sz="2300" kern="1200" dirty="0" err="1"/>
            <a:t>etc</a:t>
          </a:r>
          <a:r>
            <a:rPr lang="en-US" sz="2300" kern="1200" dirty="0"/>
            <a:t>)</a:t>
          </a:r>
        </a:p>
      </dsp:txBody>
      <dsp:txXfrm>
        <a:off x="31945" y="31945"/>
        <a:ext cx="7152828" cy="1026791"/>
      </dsp:txXfrm>
    </dsp:sp>
    <dsp:sp modelId="{1C3106FA-7870-41BA-B99A-0621459AAA12}">
      <dsp:nvSpPr>
        <dsp:cNvPr id="0" name=""/>
        <dsp:cNvSpPr/>
      </dsp:nvSpPr>
      <dsp:spPr>
        <a:xfrm>
          <a:off x="705335" y="1288986"/>
          <a:ext cx="8421920" cy="1090681"/>
        </a:xfrm>
        <a:prstGeom prst="roundRect">
          <a:avLst>
            <a:gd name="adj" fmla="val 10000"/>
          </a:avLst>
        </a:prstGeom>
        <a:solidFill>
          <a:schemeClr val="accent5">
            <a:hueOff val="-2252848"/>
            <a:satOff val="-5806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Application web service (API, XML, Direct database)</a:t>
          </a:r>
        </a:p>
      </dsp:txBody>
      <dsp:txXfrm>
        <a:off x="737280" y="1320931"/>
        <a:ext cx="6943752" cy="1026791"/>
      </dsp:txXfrm>
    </dsp:sp>
    <dsp:sp modelId="{35B18C8D-34BC-47BD-927A-805C5C4C0452}">
      <dsp:nvSpPr>
        <dsp:cNvPr id="0" name=""/>
        <dsp:cNvSpPr/>
      </dsp:nvSpPr>
      <dsp:spPr>
        <a:xfrm>
          <a:off x="1400144" y="2577973"/>
          <a:ext cx="8421920" cy="1090681"/>
        </a:xfrm>
        <a:prstGeom prst="roundRect">
          <a:avLst>
            <a:gd name="adj" fmla="val 10000"/>
          </a:avLst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Extracting, assessing, merging, integrating, processing data</a:t>
          </a:r>
        </a:p>
      </dsp:txBody>
      <dsp:txXfrm>
        <a:off x="1432089" y="2609918"/>
        <a:ext cx="6954279" cy="1026791"/>
      </dsp:txXfrm>
    </dsp:sp>
    <dsp:sp modelId="{6BA5B003-AEB0-42E6-BC09-60BC942C9779}">
      <dsp:nvSpPr>
        <dsp:cNvPr id="0" name=""/>
        <dsp:cNvSpPr/>
      </dsp:nvSpPr>
      <dsp:spPr>
        <a:xfrm>
          <a:off x="2105480" y="3866960"/>
          <a:ext cx="8421920" cy="1090681"/>
        </a:xfrm>
        <a:prstGeom prst="roundRect">
          <a:avLst>
            <a:gd name="adj" fmla="val 10000"/>
          </a:avLst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1" kern="1200"/>
            <a:t>SiMevi Dashboard</a:t>
          </a:r>
          <a:endParaRPr lang="en-US" sz="3200" b="1" kern="1200" dirty="0"/>
        </a:p>
      </dsp:txBody>
      <dsp:txXfrm>
        <a:off x="2137425" y="3898905"/>
        <a:ext cx="6943752" cy="1026791"/>
      </dsp:txXfrm>
    </dsp:sp>
    <dsp:sp modelId="{CA0F290B-FA38-4272-9B82-68C7AC8612E3}">
      <dsp:nvSpPr>
        <dsp:cNvPr id="0" name=""/>
        <dsp:cNvSpPr/>
      </dsp:nvSpPr>
      <dsp:spPr>
        <a:xfrm>
          <a:off x="7712977" y="835362"/>
          <a:ext cx="708942" cy="708942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200" kern="1200"/>
        </a:p>
      </dsp:txBody>
      <dsp:txXfrm>
        <a:off x="7872489" y="835362"/>
        <a:ext cx="389918" cy="533479"/>
      </dsp:txXfrm>
    </dsp:sp>
    <dsp:sp modelId="{A19EC4F4-3BBC-4C9B-A553-7562907A5110}">
      <dsp:nvSpPr>
        <dsp:cNvPr id="0" name=""/>
        <dsp:cNvSpPr/>
      </dsp:nvSpPr>
      <dsp:spPr>
        <a:xfrm>
          <a:off x="8418313" y="2124349"/>
          <a:ext cx="708942" cy="708942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tint val="40000"/>
            <a:alpha val="90000"/>
            <a:hueOff val="-3369881"/>
            <a:satOff val="-11416"/>
            <a:lumOff val="-1464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200" kern="1200"/>
        </a:p>
      </dsp:txBody>
      <dsp:txXfrm>
        <a:off x="8577825" y="2124349"/>
        <a:ext cx="389918" cy="533479"/>
      </dsp:txXfrm>
    </dsp:sp>
    <dsp:sp modelId="{3A1092C0-707B-49C9-AF6F-E8DEB9FCC3AD}">
      <dsp:nvSpPr>
        <dsp:cNvPr id="0" name=""/>
        <dsp:cNvSpPr/>
      </dsp:nvSpPr>
      <dsp:spPr>
        <a:xfrm>
          <a:off x="9113122" y="3413336"/>
          <a:ext cx="708942" cy="708942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tint val="40000"/>
            <a:alpha val="90000"/>
            <a:hueOff val="-6739762"/>
            <a:satOff val="-22832"/>
            <a:lumOff val="-2928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200" kern="1200"/>
        </a:p>
      </dsp:txBody>
      <dsp:txXfrm>
        <a:off x="9272634" y="3413336"/>
        <a:ext cx="389918" cy="53347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AAB8A1-43B7-427A-ABE8-B6738ACD0789}">
      <dsp:nvSpPr>
        <dsp:cNvPr id="0" name=""/>
        <dsp:cNvSpPr/>
      </dsp:nvSpPr>
      <dsp:spPr>
        <a:xfrm>
          <a:off x="843152" y="0"/>
          <a:ext cx="9555734" cy="6035039"/>
        </a:xfrm>
        <a:prstGeom prst="rightArrow">
          <a:avLst/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7712F79-59DA-412A-811B-4C01EB2069A3}">
      <dsp:nvSpPr>
        <dsp:cNvPr id="0" name=""/>
        <dsp:cNvSpPr/>
      </dsp:nvSpPr>
      <dsp:spPr>
        <a:xfrm>
          <a:off x="4037" y="1810511"/>
          <a:ext cx="1592439" cy="2414016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1. </a:t>
          </a:r>
          <a:r>
            <a:rPr lang="en-US" sz="2000" kern="1200" dirty="0" err="1"/>
            <a:t>Identifikasi</a:t>
          </a:r>
          <a:r>
            <a:rPr lang="en-US" sz="2000" kern="1200" dirty="0"/>
            <a:t> </a:t>
          </a:r>
          <a:r>
            <a:rPr lang="en-US" sz="2000" kern="1200" dirty="0" err="1"/>
            <a:t>kebutuhan</a:t>
          </a:r>
          <a:r>
            <a:rPr lang="en-US" sz="2000" kern="1200" dirty="0"/>
            <a:t> </a:t>
          </a:r>
          <a:r>
            <a:rPr lang="en-US" sz="2000" kern="1200" dirty="0" err="1"/>
            <a:t>informasi</a:t>
          </a:r>
          <a:endParaRPr lang="en-US" sz="2000" kern="1200" dirty="0"/>
        </a:p>
      </dsp:txBody>
      <dsp:txXfrm>
        <a:off x="81773" y="1888247"/>
        <a:ext cx="1436967" cy="2258544"/>
      </dsp:txXfrm>
    </dsp:sp>
    <dsp:sp modelId="{948085F1-6E9C-4348-B747-07CF23B9A118}">
      <dsp:nvSpPr>
        <dsp:cNvPr id="0" name=""/>
        <dsp:cNvSpPr/>
      </dsp:nvSpPr>
      <dsp:spPr>
        <a:xfrm>
          <a:off x="1861883" y="1810511"/>
          <a:ext cx="1592439" cy="2414016"/>
        </a:xfrm>
        <a:prstGeom prst="roundRect">
          <a:avLst/>
        </a:prstGeom>
        <a:solidFill>
          <a:schemeClr val="accent5">
            <a:hueOff val="-1351709"/>
            <a:satOff val="-3484"/>
            <a:lumOff val="-235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2. </a:t>
          </a:r>
          <a:r>
            <a:rPr lang="en-US" sz="2000" kern="1200" dirty="0" err="1"/>
            <a:t>Identifikasi</a:t>
          </a:r>
          <a:r>
            <a:rPr lang="en-US" sz="2000" kern="1200" dirty="0"/>
            <a:t> system </a:t>
          </a:r>
          <a:r>
            <a:rPr lang="en-US" sz="2000" kern="1200" dirty="0" err="1"/>
            <a:t>informasi</a:t>
          </a:r>
          <a:r>
            <a:rPr lang="en-US" sz="2000" kern="1200" dirty="0"/>
            <a:t> yang </a:t>
          </a:r>
          <a:r>
            <a:rPr lang="en-US" sz="2000" kern="1200" dirty="0" err="1"/>
            <a:t>ada</a:t>
          </a:r>
          <a:endParaRPr lang="en-US" sz="2000" kern="1200" dirty="0"/>
        </a:p>
      </dsp:txBody>
      <dsp:txXfrm>
        <a:off x="1939619" y="1888247"/>
        <a:ext cx="1436967" cy="2258544"/>
      </dsp:txXfrm>
    </dsp:sp>
    <dsp:sp modelId="{EBF62C29-3852-4C8A-AE03-2325EE94A2DD}">
      <dsp:nvSpPr>
        <dsp:cNvPr id="0" name=""/>
        <dsp:cNvSpPr/>
      </dsp:nvSpPr>
      <dsp:spPr>
        <a:xfrm>
          <a:off x="3719729" y="1810511"/>
          <a:ext cx="1944734" cy="2414016"/>
        </a:xfrm>
        <a:prstGeom prst="roundRect">
          <a:avLst/>
        </a:prstGeom>
        <a:solidFill>
          <a:schemeClr val="accent5">
            <a:hueOff val="-2703417"/>
            <a:satOff val="-6968"/>
            <a:lumOff val="-47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3. </a:t>
          </a:r>
          <a:r>
            <a:rPr lang="en-US" sz="2000" kern="1200" dirty="0" err="1"/>
            <a:t>Pemetaan</a:t>
          </a:r>
          <a:r>
            <a:rPr lang="en-US" sz="2000" kern="1200" dirty="0"/>
            <a:t> </a:t>
          </a:r>
          <a:r>
            <a:rPr lang="en-US" sz="2000" kern="1200" dirty="0" err="1"/>
            <a:t>antara</a:t>
          </a:r>
          <a:r>
            <a:rPr lang="en-US" sz="2000" kern="1200" dirty="0"/>
            <a:t> </a:t>
          </a:r>
          <a:r>
            <a:rPr lang="en-US" sz="2000" kern="1200" dirty="0" err="1"/>
            <a:t>informasi</a:t>
          </a:r>
          <a:r>
            <a:rPr lang="en-US" sz="2000" kern="1200" dirty="0"/>
            <a:t> yang </a:t>
          </a:r>
          <a:r>
            <a:rPr lang="en-US" sz="2000" kern="1200" dirty="0" err="1"/>
            <a:t>ada</a:t>
          </a:r>
          <a:r>
            <a:rPr lang="en-US" sz="2000" kern="1200" dirty="0"/>
            <a:t> </a:t>
          </a:r>
          <a:r>
            <a:rPr lang="en-US" sz="2000" kern="1200" dirty="0" err="1"/>
            <a:t>dengan</a:t>
          </a:r>
          <a:r>
            <a:rPr lang="en-US" sz="2000" kern="1200" dirty="0"/>
            <a:t> </a:t>
          </a:r>
          <a:r>
            <a:rPr lang="en-US" sz="2000" kern="1200" dirty="0" err="1"/>
            <a:t>kebutuhan</a:t>
          </a:r>
          <a:r>
            <a:rPr lang="en-US" sz="2000" kern="1200" dirty="0"/>
            <a:t> </a:t>
          </a:r>
          <a:r>
            <a:rPr lang="en-US" sz="2000" kern="1200" dirty="0" err="1"/>
            <a:t>informasi</a:t>
          </a:r>
          <a:r>
            <a:rPr lang="en-US" sz="2000" kern="1200" dirty="0"/>
            <a:t> (gap analysis)</a:t>
          </a:r>
        </a:p>
      </dsp:txBody>
      <dsp:txXfrm>
        <a:off x="3814663" y="1905445"/>
        <a:ext cx="1754866" cy="2224148"/>
      </dsp:txXfrm>
    </dsp:sp>
    <dsp:sp modelId="{5BDC0157-4D67-4C2C-97CB-BBEFE4852800}">
      <dsp:nvSpPr>
        <dsp:cNvPr id="0" name=""/>
        <dsp:cNvSpPr/>
      </dsp:nvSpPr>
      <dsp:spPr>
        <a:xfrm>
          <a:off x="5929870" y="1810511"/>
          <a:ext cx="1592439" cy="2414016"/>
        </a:xfrm>
        <a:prstGeom prst="roundRect">
          <a:avLst/>
        </a:prstGeom>
        <a:solidFill>
          <a:schemeClr val="accent5">
            <a:hueOff val="-4055126"/>
            <a:satOff val="-10451"/>
            <a:lumOff val="-705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4. </a:t>
          </a:r>
          <a:r>
            <a:rPr lang="en-US" sz="2000" kern="1200" dirty="0" err="1"/>
            <a:t>Penyusunan</a:t>
          </a:r>
          <a:r>
            <a:rPr lang="en-US" sz="2000" kern="1200" dirty="0"/>
            <a:t> </a:t>
          </a:r>
          <a:r>
            <a:rPr lang="en-US" sz="2000" kern="1200" dirty="0" err="1"/>
            <a:t>standar</a:t>
          </a:r>
          <a:r>
            <a:rPr lang="en-US" sz="2000" kern="1200" dirty="0"/>
            <a:t> </a:t>
          </a:r>
          <a:r>
            <a:rPr lang="en-US" sz="2000" kern="1200" dirty="0" err="1"/>
            <a:t>struktur</a:t>
          </a:r>
          <a:r>
            <a:rPr lang="en-US" sz="2000" kern="1200" dirty="0"/>
            <a:t> data</a:t>
          </a:r>
        </a:p>
      </dsp:txBody>
      <dsp:txXfrm>
        <a:off x="6007606" y="1888247"/>
        <a:ext cx="1436967" cy="2258544"/>
      </dsp:txXfrm>
    </dsp:sp>
    <dsp:sp modelId="{0126F48F-77AB-4F6A-AA94-30BBBDCF9727}">
      <dsp:nvSpPr>
        <dsp:cNvPr id="0" name=""/>
        <dsp:cNvSpPr/>
      </dsp:nvSpPr>
      <dsp:spPr>
        <a:xfrm>
          <a:off x="7787716" y="1810511"/>
          <a:ext cx="1592439" cy="2414016"/>
        </a:xfrm>
        <a:prstGeom prst="roundRect">
          <a:avLst/>
        </a:prstGeom>
        <a:solidFill>
          <a:schemeClr val="accent5">
            <a:hueOff val="-5406834"/>
            <a:satOff val="-13935"/>
            <a:lumOff val="-941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5. </a:t>
          </a:r>
          <a:r>
            <a:rPr lang="en-US" sz="2000" kern="1200" dirty="0" err="1"/>
            <a:t>Penetapan</a:t>
          </a:r>
          <a:r>
            <a:rPr lang="en-US" sz="2000" kern="1200" dirty="0"/>
            <a:t> strategi </a:t>
          </a:r>
          <a:r>
            <a:rPr lang="en-US" sz="2000" kern="1200" dirty="0" err="1"/>
            <a:t>integrasi</a:t>
          </a:r>
          <a:r>
            <a:rPr lang="en-US" sz="2000" kern="1200" dirty="0"/>
            <a:t> system </a:t>
          </a:r>
          <a:r>
            <a:rPr lang="en-US" sz="2000" kern="1200" dirty="0" err="1"/>
            <a:t>informasi</a:t>
          </a:r>
          <a:r>
            <a:rPr lang="en-US" sz="2000" kern="1200" dirty="0"/>
            <a:t> dan data</a:t>
          </a:r>
        </a:p>
      </dsp:txBody>
      <dsp:txXfrm>
        <a:off x="7865452" y="1888247"/>
        <a:ext cx="1436967" cy="2258544"/>
      </dsp:txXfrm>
    </dsp:sp>
    <dsp:sp modelId="{A5923709-A266-4A0C-B72E-4EC2EF494367}">
      <dsp:nvSpPr>
        <dsp:cNvPr id="0" name=""/>
        <dsp:cNvSpPr/>
      </dsp:nvSpPr>
      <dsp:spPr>
        <a:xfrm>
          <a:off x="9645562" y="1810511"/>
          <a:ext cx="1592439" cy="2414016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/>
            <a:t>Quick win</a:t>
          </a:r>
        </a:p>
      </dsp:txBody>
      <dsp:txXfrm>
        <a:off x="9723298" y="1888247"/>
        <a:ext cx="1436967" cy="225854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4">
  <dgm:title val=""/>
  <dgm:desc val=""/>
  <dgm:catLst>
    <dgm:cat type="relationship" pri="26000"/>
    <dgm:cat type="cycle" pri="13000"/>
    <dgm:cat type="matrix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cycleMatrixDiagram">
    <dgm:varLst>
      <dgm:chMax val="1"/>
      <dgm:dir/>
      <dgm:animLvl val="lvl"/>
      <dgm:resizeHandles val="exact"/>
    </dgm:varLst>
    <dgm:alg type="composite">
      <dgm:param type="ar" val="1.3"/>
    </dgm:alg>
    <dgm:shape xmlns:r="http://schemas.openxmlformats.org/officeDocument/2006/relationships" r:blip="">
      <dgm:adjLst/>
    </dgm:shape>
    <dgm:presOf/>
    <dgm:constrLst>
      <dgm:constr type="w" for="ch" forName="children" refType="w"/>
      <dgm:constr type="h" for="ch" forName="children" refType="w" refFor="ch" refForName="children" fact="0.77"/>
      <dgm:constr type="ctrX" for="ch" forName="children" refType="w" fact="0.5"/>
      <dgm:constr type="ctrY" for="ch" forName="children" refType="h" fact="0.5"/>
      <dgm:constr type="w" for="ch" forName="circle" refType="w"/>
      <dgm:constr type="h" for="ch" forName="circle" refType="h"/>
      <dgm:constr type="ctrX" for="ch" forName="circle" refType="w" fact="0.5"/>
      <dgm:constr type="ctrY" for="ch" forName="circle" refType="h" fact="0.5"/>
      <dgm:constr type="w" for="ch" forName="center1" refType="w" fact="0.115"/>
      <dgm:constr type="h" for="ch" forName="center1" refType="w" fact="0.1"/>
      <dgm:constr type="ctrX" for="ch" forName="center1" refType="w" fact="0.5"/>
      <dgm:constr type="ctrY" for="ch" forName="center1" refType="h" fact="0.475"/>
      <dgm:constr type="w" for="ch" forName="center2" refType="w" fact="0.115"/>
      <dgm:constr type="h" for="ch" forName="center2" refType="w" fact="0.1"/>
      <dgm:constr type="ctrX" for="ch" forName="center2" refType="w" fact="0.5"/>
      <dgm:constr type="ctrY" for="ch" forName="center2" refType="h" fact="0.525"/>
    </dgm:constrLst>
    <dgm:ruleLst/>
    <dgm:choose name="Name0">
      <dgm:if name="Name1" axis="ch" ptType="node" func="cnt" op="gte" val="1">
        <dgm:layoutNode name="children">
          <dgm:alg type="composite">
            <dgm:param type="ar" val="1.3"/>
          </dgm:alg>
          <dgm:shape xmlns:r="http://schemas.openxmlformats.org/officeDocument/2006/relationships" r:blip="">
            <dgm:adjLst/>
          </dgm:shape>
          <dgm:presOf/>
          <dgm:choose name="Name2">
            <dgm:if name="Name3" func="var" arg="dir" op="equ" val="norm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l" for="ch" forName="child1group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r" for="ch" forName="child2group" refType="w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r" for="ch" forName="child3group" refType="w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l" for="ch" forName="child4group"/>
              </dgm:constrLst>
            </dgm:if>
            <dgm:else name="Name4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r" for="ch" forName="child1group" refType="w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l" for="ch" forName="child2group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l" for="ch" forName="child3group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r" for="ch" forName="child4group" refType="w"/>
              </dgm:constrLst>
            </dgm:else>
          </dgm:choose>
          <dgm:ruleLst/>
          <dgm:choose name="Name5">
            <dgm:if name="Name6" axis="ch ch" ptType="node node" st="1 1" cnt="1 0" func="cnt" op="gte" val="1">
              <dgm:layoutNode name="child1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7">
                  <dgm:if name="Name8" func="var" arg="dir" op="equ" val="norm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l" for="ch" forName="child1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l" for="ch" forName="child1Text"/>
                    </dgm:constrLst>
                  </dgm:if>
                  <dgm:else name="Name9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r" for="ch" forName="child1" refType="w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r" for="ch" forName="child1Text" refType="w"/>
                    </dgm:constrLst>
                  </dgm:else>
                </dgm:choose>
                <dgm:ruleLst/>
                <dgm:layoutNode name="child1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1 1" cnt="1 0"/>
                  <dgm:constrLst/>
                  <dgm:ruleLst/>
                </dgm:layoutNode>
                <dgm:layoutNode name="child1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1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0"/>
          </dgm:choose>
          <dgm:choose name="Name11">
            <dgm:if name="Name12" axis="ch ch" ptType="node node" st="2 1" cnt="1 0" func="cnt" op="gte" val="1">
              <dgm:layoutNode name="child2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choose name="Name13">
                  <dgm:if name="Name14" func="var" arg="dir" op="equ" val="norm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r" for="ch" forName="child2" refType="w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r" for="ch" forName="child2Text" refType="w"/>
                    </dgm:constrLst>
                  </dgm:if>
                  <dgm:else name="Name15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l" for="ch" forName="child2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l" for="ch" forName="child2Text"/>
                    </dgm:constrLst>
                  </dgm:else>
                </dgm:choose>
                <dgm:ruleLst/>
                <dgm:layoutNode name="child2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2 1" cnt="1 0"/>
                  <dgm:constrLst/>
                  <dgm:ruleLst/>
                </dgm:layoutNode>
                <dgm:layoutNode name="child2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2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6"/>
          </dgm:choose>
          <dgm:choose name="Name17">
            <dgm:if name="Name18" axis="ch ch" ptType="node node" st="3 1" cnt="1 0" func="cnt" op="gte" val="1">
              <dgm:layoutNode name="child3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19">
                  <dgm:if name="Name20" func="var" arg="dir" op="equ" val="norm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r" for="ch" forName="child3" refType="w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r" for="ch" forName="child3Text" refType="w"/>
                    </dgm:constrLst>
                  </dgm:if>
                  <dgm:else name="Name21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l" for="ch" forName="child3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l" for="ch" forName="child3Text"/>
                    </dgm:constrLst>
                  </dgm:else>
                </dgm:choose>
                <dgm:ruleLst/>
                <dgm:layoutNode name="child3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3 1" cnt="1 0"/>
                  <dgm:constrLst/>
                  <dgm:ruleLst/>
                </dgm:layoutNode>
                <dgm:layoutNode name="child3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3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2"/>
          </dgm:choose>
          <dgm:choose name="Name23">
            <dgm:if name="Name24" axis="ch ch" ptType="node node" st="4 1" cnt="1 0" func="cnt" op="gte" val="1">
              <dgm:layoutNode name="child4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25">
                  <dgm:if name="Name26" func="var" arg="dir" op="equ" val="norm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l" for="ch" forName="child4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l" for="ch" forName="child4Text"/>
                    </dgm:constrLst>
                  </dgm:if>
                  <dgm:else name="Name27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r" for="ch" forName="child4" refType="w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r" for="ch" forName="child4Text" refType="w"/>
                    </dgm:constrLst>
                  </dgm:else>
                </dgm:choose>
                <dgm:ruleLst/>
                <dgm:layoutNode name="child4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4 1" cnt="1 0"/>
                  <dgm:constrLst/>
                  <dgm:ruleLst/>
                </dgm:layoutNode>
                <dgm:layoutNode name="child4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4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8"/>
          </dgm:choose>
          <dgm:layoutNode name="child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ircle">
          <dgm:alg type="composite">
            <dgm:param type="ar" val="1"/>
          </dgm:alg>
          <dgm:shape xmlns:r="http://schemas.openxmlformats.org/officeDocument/2006/relationships" r:blip="">
            <dgm:adjLst/>
          </dgm:shape>
          <dgm:presOf/>
          <dgm:choose name="Name29">
            <dgm:if name="Name30" func="var" arg="dir" op="equ" val="norm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r" for="ch" forName="quadrant1" refType="w" fact="0.5"/>
                <dgm:constr type="rOff" for="ch" forName="quadrant1" refType="w" fact="-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l" for="ch" forName="quadrant2" refType="w" fact="0.5"/>
                <dgm:constr type="lOff" for="ch" forName="quadrant2" refType="w" fact="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l" for="ch" forName="quadrant3" refType="w" fact="0.5"/>
                <dgm:constr type="lOff" for="ch" forName="quadrant3" refType="w" fact="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r" for="ch" forName="quadrant4" refType="w" fact="0.5"/>
                <dgm:constr type="rOff" for="ch" forName="quadrant4" refType="w" fact="-0.01"/>
              </dgm:constrLst>
            </dgm:if>
            <dgm:else name="Name31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l" for="ch" forName="quadrant1" refType="w" fact="0.5"/>
                <dgm:constr type="lOff" for="ch" forName="quadrant1" refType="w" fact="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r" for="ch" forName="quadrant2" refType="w" fact="0.5"/>
                <dgm:constr type="rOff" for="ch" forName="quadrant2" refType="w" fact="-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r" for="ch" forName="quadrant3" refType="w" fact="0.5"/>
                <dgm:constr type="rOff" for="ch" forName="quadrant3" refType="w" fact="-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l" for="ch" forName="quadrant4" refType="w" fact="0.5"/>
                <dgm:constr type="lOff" for="ch" forName="quadrant4" refType="w" fact="0.01"/>
              </dgm:constrLst>
            </dgm:else>
          </dgm:choose>
          <dgm:ruleLst/>
          <dgm:layoutNode name="quadrant1" styleLbl="node1">
            <dgm:varLst>
              <dgm:chMax val="1"/>
              <dgm:bulletEnabled val="1"/>
            </dgm:varLst>
            <dgm:alg type="tx"/>
            <dgm:choose name="Name32">
              <dgm:if name="Name33" func="var" arg="dir" op="equ" val="norm">
                <dgm:shape xmlns:r="http://schemas.openxmlformats.org/officeDocument/2006/relationships" type="pieWedge" r:blip="">
                  <dgm:adjLst/>
                </dgm:shape>
              </dgm:if>
              <dgm:else name="Name34">
                <dgm:shape xmlns:r="http://schemas.openxmlformats.org/officeDocument/2006/relationships" rot="90" type="pieWedge" r:blip="">
                  <dgm:adjLst/>
                </dgm:shape>
              </dgm:else>
            </dgm:choose>
            <dgm:presOf axis="ch" ptType="node" cnt="1"/>
            <dgm:constrLst/>
            <dgm:ruleLst>
              <dgm:rule type="primFontSz" val="5" fact="NaN" max="NaN"/>
            </dgm:ruleLst>
          </dgm:layoutNode>
          <dgm:layoutNode name="quadrant2" styleLbl="node1">
            <dgm:varLst>
              <dgm:chMax val="1"/>
              <dgm:bulletEnabled val="1"/>
            </dgm:varLst>
            <dgm:alg type="tx"/>
            <dgm:choose name="Name35">
              <dgm:if name="Name36" func="var" arg="dir" op="equ" val="norm">
                <dgm:shape xmlns:r="http://schemas.openxmlformats.org/officeDocument/2006/relationships" rot="90" type="pieWedge" r:blip="">
                  <dgm:adjLst/>
                </dgm:shape>
              </dgm:if>
              <dgm:else name="Name37">
                <dgm:shape xmlns:r="http://schemas.openxmlformats.org/officeDocument/2006/relationships" type="pieWedge" r:blip="">
                  <dgm:adjLst/>
                </dgm:shape>
              </dgm:else>
            </dgm:choose>
            <dgm:presOf axis="ch" ptType="node" st="2" cnt="1"/>
            <dgm:constrLst/>
            <dgm:ruleLst>
              <dgm:rule type="primFontSz" val="5" fact="NaN" max="NaN"/>
            </dgm:ruleLst>
          </dgm:layoutNode>
          <dgm:layoutNode name="quadrant3" styleLbl="node1">
            <dgm:varLst>
              <dgm:chMax val="1"/>
              <dgm:bulletEnabled val="1"/>
            </dgm:varLst>
            <dgm:alg type="tx"/>
            <dgm:choose name="Name38">
              <dgm:if name="Name39" func="var" arg="dir" op="equ" val="norm">
                <dgm:shape xmlns:r="http://schemas.openxmlformats.org/officeDocument/2006/relationships" rot="180" type="pieWedge" r:blip="">
                  <dgm:adjLst/>
                </dgm:shape>
              </dgm:if>
              <dgm:else name="Name40">
                <dgm:shape xmlns:r="http://schemas.openxmlformats.org/officeDocument/2006/relationships" rot="270" type="pieWedge" r:blip="">
                  <dgm:adjLst/>
                </dgm:shape>
              </dgm:else>
            </dgm:choose>
            <dgm:presOf axis="ch" ptType="node" st="3" cnt="1"/>
            <dgm:constrLst/>
            <dgm:ruleLst>
              <dgm:rule type="primFontSz" val="5" fact="NaN" max="NaN"/>
            </dgm:ruleLst>
          </dgm:layoutNode>
          <dgm:layoutNode name="quadrant4" styleLbl="node1">
            <dgm:varLst>
              <dgm:chMax val="1"/>
              <dgm:bulletEnabled val="1"/>
            </dgm:varLst>
            <dgm:alg type="tx"/>
            <dgm:choose name="Name41">
              <dgm:if name="Name42" func="var" arg="dir" op="equ" val="norm">
                <dgm:shape xmlns:r="http://schemas.openxmlformats.org/officeDocument/2006/relationships" rot="270" type="pieWedge" r:blip="">
                  <dgm:adjLst/>
                </dgm:shape>
              </dgm:if>
              <dgm:else name="Name43">
                <dgm:shape xmlns:r="http://schemas.openxmlformats.org/officeDocument/2006/relationships" rot="180" type="pieWedge" r:blip="">
                  <dgm:adjLst/>
                </dgm:shape>
              </dgm:else>
            </dgm:choose>
            <dgm:presOf axis="ch" ptType="node" st="4" cnt="1"/>
            <dgm:constrLst/>
            <dgm:ruleLst>
              <dgm:rule type="primFontSz" val="5" fact="NaN" max="NaN"/>
            </dgm:ruleLst>
          </dgm:layoutNode>
          <dgm:layoutNode name="quadrant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enter1" styleLbl="fgShp">
          <dgm:alg type="sp"/>
          <dgm:choose name="Name44">
            <dgm:if name="Name45" func="var" arg="dir" op="equ" val="norm">
              <dgm:shape xmlns:r="http://schemas.openxmlformats.org/officeDocument/2006/relationships" type="circularArrow" r:blip="" zOrderOff="16">
                <dgm:adjLst/>
              </dgm:shape>
            </dgm:if>
            <dgm:else name="Name46">
              <dgm:shape xmlns:r="http://schemas.openxmlformats.org/officeDocument/2006/relationships" rot="180" type="leftCircularArrow" r:blip="" zOrderOff="16">
                <dgm:adjLst/>
              </dgm:shape>
            </dgm:else>
          </dgm:choose>
          <dgm:presOf/>
          <dgm:constrLst/>
          <dgm:ruleLst/>
        </dgm:layoutNode>
        <dgm:layoutNode name="center2" styleLbl="fgShp">
          <dgm:alg type="sp"/>
          <dgm:choose name="Name47">
            <dgm:if name="Name48" func="var" arg="dir" op="equ" val="norm">
              <dgm:shape xmlns:r="http://schemas.openxmlformats.org/officeDocument/2006/relationships" rot="180" type="circularArrow" r:blip="" zOrderOff="16">
                <dgm:adjLst/>
              </dgm:shape>
            </dgm:if>
            <dgm:else name="Name49">
              <dgm:shape xmlns:r="http://schemas.openxmlformats.org/officeDocument/2006/relationships" type="leftCircularArrow" r:blip="" zOrderOff="16">
                <dgm:adjLst/>
              </dgm:shape>
            </dgm:else>
          </dgm:choose>
          <dgm:presOf/>
          <dgm:constrLst/>
          <dgm:ruleLst/>
        </dgm:layoutNode>
      </dgm:if>
      <dgm:else name="Name50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6ED557-11E5-4534-9A8F-379394D98B86}" type="datetimeFigureOut">
              <a:rPr lang="en-US" smtClean="0"/>
              <a:t>1/16/2022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9A363F-2739-4A61-A56E-17F63E7283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2792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B9006EB-C59B-4EB8-AF1C-5DC330AC3584}" type="slidenum">
              <a:rPr lang="id-ID" smtClean="0">
                <a:solidFill>
                  <a:prstClr val="black"/>
                </a:solidFill>
              </a:rPr>
              <a:pPr>
                <a:defRPr/>
              </a:pPr>
              <a:t>9</a:t>
            </a:fld>
            <a:endParaRPr lang="id-ID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16311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B9006EB-C59B-4EB8-AF1C-5DC330AC3584}" type="slidenum">
              <a:rPr lang="id-ID" sz="1300" smtClean="0">
                <a:solidFill>
                  <a:prstClr val="black"/>
                </a:solidFill>
              </a:rPr>
              <a:pPr>
                <a:defRPr/>
              </a:pPr>
              <a:t>10</a:t>
            </a:fld>
            <a:endParaRPr lang="id-ID" sz="13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42893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1C430BC-D0E1-482D-8D8F-E1FEF529F69D}" type="slidenum">
              <a:rPr lang="id-ID" sz="1200" smtClean="0">
                <a:solidFill>
                  <a:prstClr val="black"/>
                </a:solidFill>
              </a:rPr>
              <a:pPr>
                <a:defRPr/>
              </a:pPr>
              <a:t>15</a:t>
            </a:fld>
            <a:endParaRPr lang="id-ID" sz="1200">
              <a:solidFill>
                <a:prstClr val="black"/>
              </a:solidFill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E3D9DE-599A-494F-A09C-E23EC2D3438E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endParaRPr lang="id-ID" sz="12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19503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1C430BC-D0E1-482D-8D8F-E1FEF529F69D}" type="slidenum">
              <a:rPr lang="id-ID" sz="1200" smtClean="0">
                <a:solidFill>
                  <a:prstClr val="black"/>
                </a:solidFill>
              </a:rPr>
              <a:pPr>
                <a:defRPr/>
              </a:pPr>
              <a:t>17</a:t>
            </a:fld>
            <a:endParaRPr lang="id-ID" sz="1200">
              <a:solidFill>
                <a:prstClr val="black"/>
              </a:solidFill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E3D9DE-599A-494F-A09C-E23EC2D3438E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endParaRPr lang="id-ID" sz="12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58027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1C430BC-D0E1-482D-8D8F-E1FEF529F69D}" type="slidenum">
              <a:rPr lang="id-ID" sz="1200" smtClean="0">
                <a:solidFill>
                  <a:prstClr val="black"/>
                </a:solidFill>
              </a:rPr>
              <a:pPr>
                <a:defRPr/>
              </a:pPr>
              <a:t>19</a:t>
            </a:fld>
            <a:endParaRPr lang="id-ID" sz="1200">
              <a:solidFill>
                <a:prstClr val="black"/>
              </a:solidFill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E3D9DE-599A-494F-A09C-E23EC2D3438E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endParaRPr lang="id-ID" sz="12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08966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1C430BC-D0E1-482D-8D8F-E1FEF529F69D}" type="slidenum">
              <a:rPr lang="id-ID" sz="1200" smtClean="0">
                <a:solidFill>
                  <a:prstClr val="black"/>
                </a:solidFill>
              </a:rPr>
              <a:pPr>
                <a:defRPr/>
              </a:pPr>
              <a:t>20</a:t>
            </a:fld>
            <a:endParaRPr lang="id-ID" sz="1200">
              <a:solidFill>
                <a:prstClr val="black"/>
              </a:solidFill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E3D9DE-599A-494F-A09C-E23EC2D3438E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endParaRPr lang="id-ID" sz="12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84671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B43802-4042-479F-816F-3389B19AF7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A069B1-7BDD-4787-8AC7-ED3BBF8698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885166-C847-4B91-A65C-70CF8C5AFB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934A2-9DAF-4B96-8C5C-54DD0F3366F7}" type="datetimeFigureOut">
              <a:rPr lang="en-US" smtClean="0"/>
              <a:t>1/14/2022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9F1EC7-36F9-4E86-8C95-3BB073B657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A71FE1-F5AE-453D-B785-5A19D432D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0F0A55-BBB5-4C77-8958-05132A157D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6349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857D4-D0AA-4D54-8E90-4FB18D132C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F7A0D9E-0B6F-4F11-96EA-94F3F49004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3F44B5-26EE-4C98-A236-0B3A1081DE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934A2-9DAF-4B96-8C5C-54DD0F3366F7}" type="datetimeFigureOut">
              <a:rPr lang="en-US" smtClean="0"/>
              <a:t>1/14/2022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018EC9-56A8-4145-9D2B-BBDA1072DA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8EA613-A923-40A9-BCC5-669A25D78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0F0A55-BBB5-4C77-8958-05132A157D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97481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E3CC293-BA63-4427-B95E-66F1CABBAF8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540F35C-65C9-4AA9-8C4A-072C9C4969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313E2A-FAC8-4E83-A08B-CA6683E0C8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934A2-9DAF-4B96-8C5C-54DD0F3366F7}" type="datetimeFigureOut">
              <a:rPr lang="en-US" smtClean="0"/>
              <a:t>1/14/2022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F9A20E-1121-487D-B891-7B46BCBA3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C2D03D-3422-4CEF-969D-6538DE3803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0F0A55-BBB5-4C77-8958-05132A157D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3047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64536E-1D7C-4DFA-B30C-302B92C7F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E0EA05-9C2B-4799-A7F3-0ADBC75B60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86F27E-C5E4-457F-B98C-91DB9C5B79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934A2-9DAF-4B96-8C5C-54DD0F3366F7}" type="datetimeFigureOut">
              <a:rPr lang="en-US" smtClean="0"/>
              <a:t>1/14/2022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B19A43-D017-4902-839A-7AB4592AF4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C796EA-C6AD-4AD3-948F-CBA7BE6AD7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0F0A55-BBB5-4C77-8958-05132A157D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3029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04AF6F-7E29-4C41-A494-7338E55AC2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1016B2-0D11-4D02-BE73-5E97942136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470481-F4A7-421E-9F8B-AC022CD0E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934A2-9DAF-4B96-8C5C-54DD0F3366F7}" type="datetimeFigureOut">
              <a:rPr lang="en-US" smtClean="0"/>
              <a:t>1/14/2022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48283C-F559-4C2B-B7E5-6ECA5B7022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E2CBD-5792-4F7E-A0E2-730A01C1C0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0F0A55-BBB5-4C77-8958-05132A157D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58568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E0B99E-1EF4-4455-8571-8FB489134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711503-6A05-4DE5-AE1A-B874EAD9CD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58AA11-9A62-4A10-B0F7-60B964B2B7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71918A-84C3-4985-95EF-B246AE26C5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934A2-9DAF-4B96-8C5C-54DD0F3366F7}" type="datetimeFigureOut">
              <a:rPr lang="en-US" smtClean="0"/>
              <a:t>1/14/2022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140902-4CAE-4638-B1AB-84D4ABC192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DA72E5-195E-4EAF-BEF3-95F975C0D4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0F0A55-BBB5-4C77-8958-05132A157D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2440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82EBD9-63C3-4620-8657-ABB514A0F3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2E3DB7-4DE1-48CE-8292-A750065D1C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90814B-1142-4684-BD66-C4EE1DF069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E89DAF-AAD9-4F00-8FD4-F6705059B2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08F11DB-4C75-4EC2-80C9-604AFE9F391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63D020E-7993-479E-B57B-8E29267C13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934A2-9DAF-4B96-8C5C-54DD0F3366F7}" type="datetimeFigureOut">
              <a:rPr lang="en-US" smtClean="0"/>
              <a:t>1/14/2022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6B74526-98D8-4A6D-8095-E3D8E63476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6966346-5CB7-4FB6-B15B-E9576405B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0F0A55-BBB5-4C77-8958-05132A157D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820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FCA927-6624-4671-85C1-2670A551D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3BEA300-60AD-4CF3-80F7-7CA116FC7A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934A2-9DAF-4B96-8C5C-54DD0F3366F7}" type="datetimeFigureOut">
              <a:rPr lang="en-US" smtClean="0"/>
              <a:t>1/14/2022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8788ED-963D-499F-AEFE-BB6B8F87F2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721B2F-5124-4F34-BE84-0CBCCC52C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0F0A55-BBB5-4C77-8958-05132A157D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9071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923FD8D-25F5-462B-8E52-A17F5977D5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934A2-9DAF-4B96-8C5C-54DD0F3366F7}" type="datetimeFigureOut">
              <a:rPr lang="en-US" smtClean="0"/>
              <a:t>1/14/2022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BAA3524-81A9-4D41-AAB9-B97EB4112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A21A62-7844-41E5-8D2D-A2D01F7E50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0F0A55-BBB5-4C77-8958-05132A157D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54914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F149D1-B095-4F20-A7EA-909706337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127A93-C381-4B1D-A25C-BDE0F6D477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7854E4-A6F0-4352-8614-BBFE6E3472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F378E3-5F8E-4787-911A-6C1EE9BC1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934A2-9DAF-4B96-8C5C-54DD0F3366F7}" type="datetimeFigureOut">
              <a:rPr lang="en-US" smtClean="0"/>
              <a:t>1/14/2022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7B4ABD-E1E5-436F-B31D-0100F28294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88E819-81E3-4A51-9CE1-5070560CC8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0F0A55-BBB5-4C77-8958-05132A157D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4679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48B8D1-C5B7-418E-8352-8EC2C0EA51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AE3692F-5F22-4ACC-879A-4341F33990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1FA275-79F9-474E-9863-7B2F30037E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11F875-6467-498A-AD42-304B49D342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934A2-9DAF-4B96-8C5C-54DD0F3366F7}" type="datetimeFigureOut">
              <a:rPr lang="en-US" smtClean="0"/>
              <a:t>1/14/2022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448372-81BC-4644-B5AC-2B9B4E6FBA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2A4068-9BCD-4CFA-9C79-013CD244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0F0A55-BBB5-4C77-8958-05132A157D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3284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3AB14946-7BE2-4D85-B87B-27DE0940DB39}"/>
              </a:ext>
            </a:extLst>
          </p:cNvPr>
          <p:cNvGrpSpPr/>
          <p:nvPr userDrawn="1"/>
        </p:nvGrpSpPr>
        <p:grpSpPr>
          <a:xfrm>
            <a:off x="570220" y="-15589"/>
            <a:ext cx="11687657" cy="1025018"/>
            <a:chOff x="211785" y="36107"/>
            <a:chExt cx="11687657" cy="1025018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8F0DBF6-1B74-479E-8C01-B07955539A95}"/>
                </a:ext>
              </a:extLst>
            </p:cNvPr>
            <p:cNvGrpSpPr/>
            <p:nvPr/>
          </p:nvGrpSpPr>
          <p:grpSpPr>
            <a:xfrm>
              <a:off x="211785" y="36107"/>
              <a:ext cx="11687657" cy="991980"/>
              <a:chOff x="211785" y="21067"/>
              <a:chExt cx="11687657" cy="578773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4DAFA028-36CD-467B-A9F6-046390D5F63D}"/>
                  </a:ext>
                </a:extLst>
              </p:cNvPr>
              <p:cNvGrpSpPr/>
              <p:nvPr/>
            </p:nvGrpSpPr>
            <p:grpSpPr>
              <a:xfrm>
                <a:off x="211785" y="38945"/>
                <a:ext cx="11611914" cy="417469"/>
                <a:chOff x="211785" y="38945"/>
                <a:chExt cx="11611914" cy="417469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98AD066A-04C3-4B2E-99D5-9DF3E76D6FBE}"/>
                    </a:ext>
                  </a:extLst>
                </p:cNvPr>
                <p:cNvGrpSpPr/>
                <p:nvPr/>
              </p:nvGrpSpPr>
              <p:grpSpPr>
                <a:xfrm>
                  <a:off x="211785" y="55966"/>
                  <a:ext cx="11611914" cy="400448"/>
                  <a:chOff x="211785" y="55966"/>
                  <a:chExt cx="11611914" cy="400448"/>
                </a:xfrm>
              </p:grpSpPr>
              <p:sp>
                <p:nvSpPr>
                  <p:cNvPr id="18" name="Rounded Rectangle 151">
                    <a:extLst>
                      <a:ext uri="{FF2B5EF4-FFF2-40B4-BE49-F238E27FC236}">
                        <a16:creationId xmlns:a16="http://schemas.microsoft.com/office/drawing/2014/main" id="{86211457-758C-493E-90EC-FE016669A118}"/>
                      </a:ext>
                    </a:extLst>
                  </p:cNvPr>
                  <p:cNvSpPr/>
                  <p:nvPr/>
                </p:nvSpPr>
                <p:spPr>
                  <a:xfrm>
                    <a:off x="395824" y="55966"/>
                    <a:ext cx="11427875" cy="400448"/>
                  </a:xfrm>
                  <a:prstGeom prst="roundRect">
                    <a:avLst>
                      <a:gd name="adj" fmla="val 22979"/>
                    </a:avLst>
                  </a:prstGeom>
                  <a:solidFill>
                    <a:srgbClr val="006666"/>
                  </a:solidFill>
                  <a:ln w="28575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algn="ctr" defTabSz="874865">
                      <a:defRPr/>
                    </a:pPr>
                    <a:endParaRPr lang="en-US" sz="1722" b="1" kern="0" dirty="0">
                      <a:ln w="22225">
                        <a:solidFill>
                          <a:srgbClr val="ED7D31"/>
                        </a:solidFill>
                        <a:prstDash val="solid"/>
                      </a:ln>
                      <a:solidFill>
                        <a:srgbClr val="ED7D31">
                          <a:lumMod val="40000"/>
                          <a:lumOff val="60000"/>
                        </a:srgbClr>
                      </a:solidFill>
                    </a:endParaRPr>
                  </a:p>
                </p:txBody>
              </p:sp>
              <p:sp>
                <p:nvSpPr>
                  <p:cNvPr id="19" name="Oval 18">
                    <a:extLst>
                      <a:ext uri="{FF2B5EF4-FFF2-40B4-BE49-F238E27FC236}">
                        <a16:creationId xmlns:a16="http://schemas.microsoft.com/office/drawing/2014/main" id="{1EDC6BD2-15C0-4FA6-A8F1-179B9D31D0EC}"/>
                      </a:ext>
                    </a:extLst>
                  </p:cNvPr>
                  <p:cNvSpPr/>
                  <p:nvPr/>
                </p:nvSpPr>
                <p:spPr>
                  <a:xfrm>
                    <a:off x="211785" y="227797"/>
                    <a:ext cx="252000" cy="147030"/>
                  </a:xfrm>
                  <a:prstGeom prst="ellipse">
                    <a:avLst/>
                  </a:prstGeom>
                  <a:solidFill>
                    <a:srgbClr val="4EB3CF">
                      <a:lumMod val="50000"/>
                    </a:srgbClr>
                  </a:solidFill>
                  <a:ln w="57150" cap="flat" cmpd="sng" algn="ctr">
                    <a:solidFill>
                      <a:sysClr val="window" lastClr="FFFFFF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algn="ctr">
                      <a:defRPr/>
                    </a:pPr>
                    <a:endParaRPr lang="en-ID" kern="0" dirty="0">
                      <a:solidFill>
                        <a:prstClr val="white"/>
                      </a:solidFill>
                    </a:endParaRPr>
                  </a:p>
                </p:txBody>
              </p:sp>
            </p:grpSp>
            <p:sp>
              <p:nvSpPr>
                <p:cNvPr id="17" name="Oval 16">
                  <a:extLst>
                    <a:ext uri="{FF2B5EF4-FFF2-40B4-BE49-F238E27FC236}">
                      <a16:creationId xmlns:a16="http://schemas.microsoft.com/office/drawing/2014/main" id="{0EB175B6-45D6-4664-A32C-763A2A091A1F}"/>
                    </a:ext>
                  </a:extLst>
                </p:cNvPr>
                <p:cNvSpPr/>
                <p:nvPr/>
              </p:nvSpPr>
              <p:spPr>
                <a:xfrm>
                  <a:off x="534009" y="38945"/>
                  <a:ext cx="540000" cy="315064"/>
                </a:xfrm>
                <a:prstGeom prst="ellipse">
                  <a:avLst/>
                </a:prstGeom>
                <a:solidFill>
                  <a:srgbClr val="4EB3CF">
                    <a:lumMod val="50000"/>
                  </a:srgbClr>
                </a:solidFill>
                <a:ln w="57150" cap="flat" cmpd="sng" algn="ctr">
                  <a:solidFill>
                    <a:sysClr val="window" lastClr="FFFFFF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ID" kern="0" dirty="0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B147532F-2098-4BFE-A7F9-9994C29EA378}"/>
                  </a:ext>
                </a:extLst>
              </p:cNvPr>
              <p:cNvSpPr/>
              <p:nvPr/>
            </p:nvSpPr>
            <p:spPr>
              <a:xfrm>
                <a:off x="11359442" y="21067"/>
                <a:ext cx="540000" cy="315065"/>
              </a:xfrm>
              <a:prstGeom prst="ellipse">
                <a:avLst/>
              </a:prstGeom>
              <a:solidFill>
                <a:srgbClr val="4EB3CF">
                  <a:lumMod val="50000"/>
                </a:srgbClr>
              </a:solidFill>
              <a:ln w="5715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ID" kern="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102F7598-9D9D-4AC8-838E-58B624C23CDB}"/>
                  </a:ext>
                </a:extLst>
              </p:cNvPr>
              <p:cNvSpPr/>
              <p:nvPr/>
            </p:nvSpPr>
            <p:spPr>
              <a:xfrm>
                <a:off x="11188961" y="389797"/>
                <a:ext cx="360000" cy="210043"/>
              </a:xfrm>
              <a:prstGeom prst="ellipse">
                <a:avLst/>
              </a:prstGeom>
              <a:solidFill>
                <a:srgbClr val="4EB3CF">
                  <a:lumMod val="50000"/>
                </a:srgbClr>
              </a:solidFill>
              <a:ln w="5715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ID" kern="0" dirty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7903C5D-8AA7-4B30-8614-BD1762765436}"/>
                </a:ext>
              </a:extLst>
            </p:cNvPr>
            <p:cNvSpPr/>
            <p:nvPr/>
          </p:nvSpPr>
          <p:spPr>
            <a:xfrm>
              <a:off x="368301" y="737125"/>
              <a:ext cx="324000" cy="324000"/>
            </a:xfrm>
            <a:prstGeom prst="ellipse">
              <a:avLst/>
            </a:prstGeom>
            <a:solidFill>
              <a:srgbClr val="4EB3CF">
                <a:lumMod val="50000"/>
              </a:srgbClr>
            </a:solidFill>
            <a:ln w="5715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ID" kern="0" dirty="0">
                <a:solidFill>
                  <a:prstClr val="white"/>
                </a:solidFill>
              </a:endParaRPr>
            </a:p>
          </p:txBody>
        </p:sp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1E277CC-B1CF-44D3-855E-58169B0EE8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9003" y="104085"/>
            <a:ext cx="10527402" cy="5912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8B59DA-999E-409F-8DC4-B67E201291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8809" y="1253331"/>
            <a:ext cx="10860156" cy="47697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789F3C-B04C-4F92-AD25-47031CD956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C934A2-9DAF-4B96-8C5C-54DD0F3366F7}" type="datetimeFigureOut">
              <a:rPr lang="en-US" smtClean="0"/>
              <a:t>1/16/2022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CB3B90-A2DA-4513-B440-C983C8D9EA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731263-E965-446C-AB25-15C34B9549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55431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800" b="1">
                <a:solidFill>
                  <a:srgbClr val="FF9900"/>
                </a:solidFill>
              </a:defRPr>
            </a:lvl1pPr>
          </a:lstStyle>
          <a:p>
            <a:fld id="{520F0A55-BBB5-4C77-8958-05132A157D2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96CB5887-09C2-482D-8107-543C548D4919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04" y="40713"/>
            <a:ext cx="689855" cy="689855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A22DF9C6-FDA4-41DA-946B-6EA0F84B5023}"/>
              </a:ext>
            </a:extLst>
          </p:cNvPr>
          <p:cNvGrpSpPr/>
          <p:nvPr/>
        </p:nvGrpSpPr>
        <p:grpSpPr>
          <a:xfrm>
            <a:off x="0" y="6278002"/>
            <a:ext cx="12192000" cy="543704"/>
            <a:chOff x="0" y="6323004"/>
            <a:chExt cx="12192000" cy="543704"/>
          </a:xfrm>
        </p:grpSpPr>
        <p:pic>
          <p:nvPicPr>
            <p:cNvPr id="23" name="Picture 22" descr="Background pattern&#10;&#10;Description automatically generated">
              <a:extLst>
                <a:ext uri="{FF2B5EF4-FFF2-40B4-BE49-F238E27FC236}">
                  <a16:creationId xmlns:a16="http://schemas.microsoft.com/office/drawing/2014/main" id="{917D7F9A-4E7C-4311-87A0-2CEF0BB5E1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04" t="71452" r="133" b="20486"/>
            <a:stretch/>
          </p:blipFill>
          <p:spPr>
            <a:xfrm>
              <a:off x="0" y="6756903"/>
              <a:ext cx="12192000" cy="109805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EAEA74F4-716F-4112-BB42-BC8B3C8F860F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09247" y="6323004"/>
              <a:ext cx="682753" cy="53340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745593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bg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chart" Target="../charts/chart13.xml"/><Relationship Id="rId3" Type="http://schemas.openxmlformats.org/officeDocument/2006/relationships/chart" Target="../charts/chart8.xml"/><Relationship Id="rId7" Type="http://schemas.openxmlformats.org/officeDocument/2006/relationships/chart" Target="../charts/chart1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11.xml"/><Relationship Id="rId5" Type="http://schemas.openxmlformats.org/officeDocument/2006/relationships/chart" Target="../charts/chart10.xml"/><Relationship Id="rId4" Type="http://schemas.openxmlformats.org/officeDocument/2006/relationships/chart" Target="../charts/char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7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.jpe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chart" Target="../charts/chart2.xml"/><Relationship Id="rId7" Type="http://schemas.openxmlformats.org/officeDocument/2006/relationships/image" Target="../media/image10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6.xml"/><Relationship Id="rId6" Type="http://schemas.openxmlformats.org/officeDocument/2006/relationships/chart" Target="../charts/chart5.xml"/><Relationship Id="rId5" Type="http://schemas.openxmlformats.org/officeDocument/2006/relationships/chart" Target="../charts/chart4.xml"/><Relationship Id="rId4" Type="http://schemas.openxmlformats.org/officeDocument/2006/relationships/chart" Target="../charts/chart3.xml"/><Relationship Id="rId9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chart" Target="../charts/chart6.xml"/><Relationship Id="rId7" Type="http://schemas.openxmlformats.org/officeDocument/2006/relationships/image" Target="../media/image13.pn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5.png"/><Relationship Id="rId5" Type="http://schemas.openxmlformats.org/officeDocument/2006/relationships/image" Target="../media/image2.png"/><Relationship Id="rId10" Type="http://schemas.microsoft.com/office/2007/relationships/hdphoto" Target="../media/hdphoto1.wdp"/><Relationship Id="rId4" Type="http://schemas.openxmlformats.org/officeDocument/2006/relationships/chart" Target="../charts/chart7.xml"/><Relationship Id="rId9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CDE4BB9-0DD0-4173-B4EC-35B49B55E1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922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11B8B44-F450-4656-A8C6-2AF3EB7A2EE9}"/>
              </a:ext>
            </a:extLst>
          </p:cNvPr>
          <p:cNvSpPr txBox="1"/>
          <p:nvPr/>
        </p:nvSpPr>
        <p:spPr>
          <a:xfrm>
            <a:off x="2568540" y="2365609"/>
            <a:ext cx="9257064" cy="2061909"/>
          </a:xfrm>
          <a:prstGeom prst="rect">
            <a:avLst/>
          </a:prstGeom>
          <a:noFill/>
        </p:spPr>
        <p:txBody>
          <a:bodyPr wrap="square" lIns="91248" tIns="45624" rIns="91248" bIns="45624" rtlCol="0">
            <a:spAutoFit/>
          </a:bodyPr>
          <a:lstStyle/>
          <a:p>
            <a:pPr algn="r">
              <a:spcBef>
                <a:spcPct val="0"/>
              </a:spcBef>
              <a:defRPr/>
            </a:pPr>
            <a:r>
              <a:rPr lang="fi-FI" sz="3200" b="1" dirty="0">
                <a:ln w="9525">
                  <a:solidFill>
                    <a:prstClr val="white"/>
                  </a:solidFill>
                  <a:prstDash val="solid"/>
                </a:ln>
                <a:solidFill>
                  <a:srgbClr val="FFFF00"/>
                </a:solidFill>
                <a:effectLst>
                  <a:glow rad="139700">
                    <a:srgbClr val="454545"/>
                  </a:glow>
                </a:effectLst>
                <a:latin typeface="Arial"/>
              </a:rPr>
              <a:t>PENGEMBANGAN SISTEM INFORMASI </a:t>
            </a:r>
            <a:br>
              <a:rPr lang="fi-FI" sz="3200" b="1" dirty="0">
                <a:ln w="9525">
                  <a:solidFill>
                    <a:prstClr val="white"/>
                  </a:solidFill>
                  <a:prstDash val="solid"/>
                </a:ln>
                <a:solidFill>
                  <a:srgbClr val="FFFF00"/>
                </a:solidFill>
                <a:effectLst>
                  <a:glow rad="139700">
                    <a:srgbClr val="454545"/>
                  </a:glow>
                </a:effectLst>
                <a:latin typeface="Arial"/>
              </a:rPr>
            </a:br>
            <a:r>
              <a:rPr lang="fi-FI" sz="3200" b="1" dirty="0">
                <a:ln w="9525">
                  <a:solidFill>
                    <a:prstClr val="white"/>
                  </a:solidFill>
                  <a:prstDash val="solid"/>
                </a:ln>
                <a:solidFill>
                  <a:srgbClr val="FFFF00"/>
                </a:solidFill>
                <a:effectLst>
                  <a:glow rad="139700">
                    <a:srgbClr val="454545"/>
                  </a:glow>
                </a:effectLst>
                <a:latin typeface="Arial"/>
              </a:rPr>
              <a:t>MONITORING, EVALUASI, DAN PENGAWALAN </a:t>
            </a:r>
            <a:br>
              <a:rPr lang="fi-FI" sz="3200" b="1" dirty="0">
                <a:ln w="9525">
                  <a:solidFill>
                    <a:prstClr val="white"/>
                  </a:solidFill>
                  <a:prstDash val="solid"/>
                </a:ln>
                <a:solidFill>
                  <a:srgbClr val="FFFF00"/>
                </a:solidFill>
                <a:effectLst>
                  <a:glow rad="139700">
                    <a:srgbClr val="454545"/>
                  </a:glow>
                </a:effectLst>
                <a:latin typeface="Arial"/>
              </a:rPr>
            </a:br>
            <a:r>
              <a:rPr lang="fi-FI" sz="3200" b="1" dirty="0">
                <a:ln w="9525">
                  <a:solidFill>
                    <a:prstClr val="white"/>
                  </a:solidFill>
                  <a:prstDash val="solid"/>
                </a:ln>
                <a:solidFill>
                  <a:srgbClr val="FFFF00"/>
                </a:solidFill>
                <a:effectLst>
                  <a:glow rad="139700">
                    <a:srgbClr val="454545"/>
                  </a:glow>
                </a:effectLst>
                <a:latin typeface="Arial"/>
              </a:rPr>
              <a:t>AGROINDUSTRI HORTIKULTURA INDONESIA</a:t>
            </a:r>
            <a:br>
              <a:rPr lang="fi-FI" sz="3200" b="1" dirty="0">
                <a:ln w="9525">
                  <a:solidFill>
                    <a:prstClr val="white"/>
                  </a:solidFill>
                  <a:prstDash val="solid"/>
                </a:ln>
                <a:solidFill>
                  <a:srgbClr val="FFFF00"/>
                </a:solidFill>
                <a:effectLst>
                  <a:glow rad="139700">
                    <a:srgbClr val="454545"/>
                  </a:glow>
                </a:effectLst>
                <a:latin typeface="Arial"/>
              </a:rPr>
            </a:br>
            <a:r>
              <a:rPr lang="fi-FI" sz="3200" b="1" dirty="0">
                <a:ln w="9525">
                  <a:solidFill>
                    <a:prstClr val="white"/>
                  </a:solidFill>
                  <a:prstDash val="solid"/>
                </a:ln>
                <a:solidFill>
                  <a:srgbClr val="FFFF00"/>
                </a:solidFill>
                <a:effectLst>
                  <a:glow rad="139700">
                    <a:srgbClr val="454545"/>
                  </a:glow>
                </a:effectLst>
                <a:latin typeface="Arial"/>
              </a:rPr>
              <a:t>(SiMevi) MENUJU SATU DATA HORTIKULTURA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BBE87C-39FF-4985-B553-810AA378A2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677" t="34898" r="24493" b="32981"/>
          <a:stretch/>
        </p:blipFill>
        <p:spPr>
          <a:xfrm>
            <a:off x="7342429" y="570117"/>
            <a:ext cx="4466647" cy="165274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C08A95-83EE-48B1-87FE-B31A1E784B2D}"/>
              </a:ext>
            </a:extLst>
          </p:cNvPr>
          <p:cNvSpPr txBox="1"/>
          <p:nvPr/>
        </p:nvSpPr>
        <p:spPr>
          <a:xfrm>
            <a:off x="4126212" y="4753094"/>
            <a:ext cx="614172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800" i="1" dirty="0" err="1">
                <a:solidFill>
                  <a:schemeClr val="bg1"/>
                </a:solidFill>
              </a:rPr>
              <a:t>Kompilasi</a:t>
            </a:r>
            <a:r>
              <a:rPr lang="en-US" sz="2800" i="1" dirty="0">
                <a:solidFill>
                  <a:schemeClr val="bg1"/>
                </a:solidFill>
              </a:rPr>
              <a:t> </a:t>
            </a:r>
            <a:r>
              <a:rPr lang="en-US" sz="2800" i="1" dirty="0" err="1">
                <a:solidFill>
                  <a:schemeClr val="bg1"/>
                </a:solidFill>
              </a:rPr>
              <a:t>informasi</a:t>
            </a:r>
            <a:r>
              <a:rPr lang="en-US" sz="2800" i="1" dirty="0">
                <a:solidFill>
                  <a:schemeClr val="bg1"/>
                </a:solidFill>
              </a:rPr>
              <a:t> </a:t>
            </a:r>
            <a:r>
              <a:rPr lang="en-US" sz="2800" i="1" dirty="0" err="1">
                <a:solidFill>
                  <a:schemeClr val="bg1"/>
                </a:solidFill>
              </a:rPr>
              <a:t>dari</a:t>
            </a:r>
            <a:r>
              <a:rPr lang="en-US" sz="2800" i="1" dirty="0">
                <a:solidFill>
                  <a:schemeClr val="bg1"/>
                </a:solidFill>
              </a:rPr>
              <a:t> </a:t>
            </a:r>
            <a:r>
              <a:rPr lang="en-US" sz="2800" i="1" dirty="0" err="1">
                <a:solidFill>
                  <a:schemeClr val="bg1"/>
                </a:solidFill>
              </a:rPr>
              <a:t>berbagai</a:t>
            </a:r>
            <a:r>
              <a:rPr lang="en-US" sz="2800" i="1" dirty="0">
                <a:solidFill>
                  <a:schemeClr val="bg1"/>
                </a:solidFill>
              </a:rPr>
              <a:t> </a:t>
            </a:r>
            <a:r>
              <a:rPr lang="en-US" sz="2800" i="1" dirty="0" err="1">
                <a:solidFill>
                  <a:schemeClr val="bg1"/>
                </a:solidFill>
              </a:rPr>
              <a:t>sumber</a:t>
            </a:r>
            <a:r>
              <a:rPr lang="en-US" sz="2800" i="1" dirty="0">
                <a:solidFill>
                  <a:schemeClr val="bg1"/>
                </a:solidFill>
              </a:rPr>
              <a:t> </a:t>
            </a:r>
            <a:r>
              <a:rPr lang="en-US" sz="2800" i="1" dirty="0" err="1">
                <a:solidFill>
                  <a:schemeClr val="bg1"/>
                </a:solidFill>
              </a:rPr>
              <a:t>sebagai</a:t>
            </a:r>
            <a:r>
              <a:rPr lang="en-US" sz="2800" i="1" dirty="0">
                <a:solidFill>
                  <a:schemeClr val="bg1"/>
                </a:solidFill>
              </a:rPr>
              <a:t> </a:t>
            </a:r>
            <a:r>
              <a:rPr lang="en-US" sz="2800" i="1" dirty="0" err="1">
                <a:solidFill>
                  <a:schemeClr val="bg1"/>
                </a:solidFill>
              </a:rPr>
              <a:t>sebagai</a:t>
            </a:r>
            <a:r>
              <a:rPr lang="en-US" sz="2800" i="1" dirty="0">
                <a:solidFill>
                  <a:schemeClr val="bg1"/>
                </a:solidFill>
              </a:rPr>
              <a:t> </a:t>
            </a:r>
            <a:r>
              <a:rPr lang="en-US" sz="2800" i="1" dirty="0" err="1">
                <a:solidFill>
                  <a:schemeClr val="bg1"/>
                </a:solidFill>
              </a:rPr>
              <a:t>bahan</a:t>
            </a:r>
            <a:r>
              <a:rPr lang="en-US" sz="2800" i="1" dirty="0">
                <a:solidFill>
                  <a:schemeClr val="bg1"/>
                </a:solidFill>
              </a:rPr>
              <a:t> </a:t>
            </a:r>
            <a:r>
              <a:rPr lang="en-US" sz="2800" i="1" dirty="0" err="1">
                <a:solidFill>
                  <a:schemeClr val="bg1"/>
                </a:solidFill>
              </a:rPr>
              <a:t>diskusi</a:t>
            </a:r>
            <a:endParaRPr lang="en-US" sz="28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86377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Rectangle: Rounded Corners 98">
            <a:extLst>
              <a:ext uri="{FF2B5EF4-FFF2-40B4-BE49-F238E27FC236}">
                <a16:creationId xmlns:a16="http://schemas.microsoft.com/office/drawing/2014/main" id="{53FFC8C4-8186-43A7-BACD-DDAA911A3944}"/>
              </a:ext>
            </a:extLst>
          </p:cNvPr>
          <p:cNvSpPr/>
          <p:nvPr/>
        </p:nvSpPr>
        <p:spPr>
          <a:xfrm>
            <a:off x="7050355" y="3570094"/>
            <a:ext cx="4926021" cy="2302788"/>
          </a:xfrm>
          <a:prstGeom prst="roundRect">
            <a:avLst>
              <a:gd name="adj" fmla="val 18687"/>
            </a:avLst>
          </a:prstGeom>
          <a:solidFill>
            <a:schemeClr val="accent5">
              <a:lumMod val="50000"/>
            </a:schemeClr>
          </a:solidFill>
          <a:ln w="5715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ID">
              <a:solidFill>
                <a:prstClr val="white"/>
              </a:solidFill>
            </a:endParaRPr>
          </a:p>
        </p:txBody>
      </p:sp>
      <p:sp>
        <p:nvSpPr>
          <p:cNvPr id="89" name="Rectangle: Rounded Corners 88">
            <a:extLst>
              <a:ext uri="{FF2B5EF4-FFF2-40B4-BE49-F238E27FC236}">
                <a16:creationId xmlns:a16="http://schemas.microsoft.com/office/drawing/2014/main" id="{3373A79E-AE42-4740-AB37-D6CD3197F27D}"/>
              </a:ext>
            </a:extLst>
          </p:cNvPr>
          <p:cNvSpPr/>
          <p:nvPr/>
        </p:nvSpPr>
        <p:spPr>
          <a:xfrm>
            <a:off x="7030925" y="1045424"/>
            <a:ext cx="4926021" cy="2266017"/>
          </a:xfrm>
          <a:prstGeom prst="roundRect">
            <a:avLst>
              <a:gd name="adj" fmla="val 18687"/>
            </a:avLst>
          </a:prstGeom>
          <a:solidFill>
            <a:schemeClr val="accent5">
              <a:lumMod val="50000"/>
            </a:schemeClr>
          </a:solidFill>
          <a:ln w="5715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ID">
              <a:solidFill>
                <a:prstClr val="white"/>
              </a:solidFill>
            </a:endParaRPr>
          </a:p>
        </p:txBody>
      </p:sp>
      <p:sp>
        <p:nvSpPr>
          <p:cNvPr id="88" name="Rectangle: Rounded Corners 87">
            <a:extLst>
              <a:ext uri="{FF2B5EF4-FFF2-40B4-BE49-F238E27FC236}">
                <a16:creationId xmlns:a16="http://schemas.microsoft.com/office/drawing/2014/main" id="{23F02C94-9045-451E-B7FB-153EE7D2E28B}"/>
              </a:ext>
            </a:extLst>
          </p:cNvPr>
          <p:cNvSpPr/>
          <p:nvPr/>
        </p:nvSpPr>
        <p:spPr>
          <a:xfrm>
            <a:off x="557559" y="1023858"/>
            <a:ext cx="5613810" cy="4921139"/>
          </a:xfrm>
          <a:prstGeom prst="roundRect">
            <a:avLst>
              <a:gd name="adj" fmla="val 6016"/>
            </a:avLst>
          </a:prstGeom>
          <a:solidFill>
            <a:schemeClr val="accent5">
              <a:lumMod val="50000"/>
            </a:schemeClr>
          </a:solidFill>
          <a:ln w="5715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ID">
              <a:solidFill>
                <a:prstClr val="white"/>
              </a:solidFill>
            </a:endParaRP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9118605D-E17C-489C-9038-372A301D49CD}"/>
              </a:ext>
            </a:extLst>
          </p:cNvPr>
          <p:cNvSpPr/>
          <p:nvPr/>
        </p:nvSpPr>
        <p:spPr>
          <a:xfrm>
            <a:off x="6536160" y="3579497"/>
            <a:ext cx="3043219" cy="2265579"/>
          </a:xfrm>
          <a:prstGeom prst="roundRect">
            <a:avLst>
              <a:gd name="adj" fmla="val 13559"/>
            </a:avLst>
          </a:prstGeom>
          <a:solidFill>
            <a:schemeClr val="bg1"/>
          </a:solidFill>
          <a:ln w="57150">
            <a:solidFill>
              <a:srgbClr val="CCECFF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ID">
              <a:solidFill>
                <a:prstClr val="white"/>
              </a:solidFill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98F1150A-37F7-4EAF-B41A-5E76C968FE66}"/>
              </a:ext>
            </a:extLst>
          </p:cNvPr>
          <p:cNvSpPr/>
          <p:nvPr/>
        </p:nvSpPr>
        <p:spPr>
          <a:xfrm>
            <a:off x="6536161" y="1076077"/>
            <a:ext cx="3043218" cy="2209114"/>
          </a:xfrm>
          <a:prstGeom prst="roundRect">
            <a:avLst>
              <a:gd name="adj" fmla="val 12342"/>
            </a:avLst>
          </a:prstGeom>
          <a:solidFill>
            <a:schemeClr val="bg1"/>
          </a:solidFill>
          <a:ln w="57150">
            <a:solidFill>
              <a:srgbClr val="CCECFF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ID">
              <a:solidFill>
                <a:prstClr val="white"/>
              </a:solidFill>
            </a:endParaRP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2AEAE3B9-C635-4EB5-B850-E41059EA5360}"/>
              </a:ext>
            </a:extLst>
          </p:cNvPr>
          <p:cNvSpPr/>
          <p:nvPr/>
        </p:nvSpPr>
        <p:spPr>
          <a:xfrm>
            <a:off x="595642" y="1751581"/>
            <a:ext cx="5575727" cy="4415756"/>
          </a:xfrm>
          <a:prstGeom prst="roundRect">
            <a:avLst>
              <a:gd name="adj" fmla="val 6016"/>
            </a:avLst>
          </a:prstGeom>
          <a:solidFill>
            <a:schemeClr val="bg1"/>
          </a:solidFill>
          <a:ln w="57150">
            <a:solidFill>
              <a:srgbClr val="CCECFF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ID">
              <a:solidFill>
                <a:prstClr val="white"/>
              </a:solidFill>
            </a:endParaRPr>
          </a:p>
        </p:txBody>
      </p:sp>
      <p:sp>
        <p:nvSpPr>
          <p:cNvPr id="156" name="Slide Number Placeholder 17">
            <a:extLst>
              <a:ext uri="{FF2B5EF4-FFF2-40B4-BE49-F238E27FC236}">
                <a16:creationId xmlns:a16="http://schemas.microsoft.com/office/drawing/2014/main" id="{9AF31B1D-7586-44C5-99D6-076FCF013751}"/>
              </a:ext>
            </a:extLst>
          </p:cNvPr>
          <p:cNvSpPr txBox="1">
            <a:spLocks/>
          </p:cNvSpPr>
          <p:nvPr/>
        </p:nvSpPr>
        <p:spPr bwMode="auto">
          <a:xfrm>
            <a:off x="11718410" y="6408257"/>
            <a:ext cx="360782" cy="26073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ctr" defTabSz="454630" fontAlgn="base"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fld id="{D7F2A298-B11A-49BB-947D-00C0B304C455}" type="slidenum">
              <a:rPr lang="en-US" altLang="id-ID" sz="1600" b="1" kern="0">
                <a:solidFill>
                  <a:prstClr val="white"/>
                </a:solidFill>
                <a:latin typeface="Calibri"/>
                <a:ea typeface="Tahoma" panose="020B0604030504040204" pitchFamily="34" charset="0"/>
                <a:cs typeface="Tahoma" panose="020B0604030504040204" pitchFamily="34" charset="0"/>
              </a:rPr>
              <a:pPr algn="ctr" defTabSz="454630" fontAlgn="base">
                <a:spcBef>
                  <a:spcPct val="0"/>
                </a:spcBef>
                <a:spcAft>
                  <a:spcPct val="0"/>
                </a:spcAft>
                <a:buFontTx/>
                <a:buNone/>
                <a:defRPr/>
              </a:pPr>
              <a:t>10</a:t>
            </a:fld>
            <a:endParaRPr lang="en-US" altLang="id-ID" sz="1800" b="1" kern="0" dirty="0">
              <a:solidFill>
                <a:prstClr val="white"/>
              </a:solidFill>
              <a:latin typeface="Calibri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EF62EBED-35EF-4991-A370-E530D88B7023}"/>
              </a:ext>
            </a:extLst>
          </p:cNvPr>
          <p:cNvSpPr txBox="1">
            <a:spLocks/>
          </p:cNvSpPr>
          <p:nvPr/>
        </p:nvSpPr>
        <p:spPr>
          <a:xfrm>
            <a:off x="7485343" y="5580027"/>
            <a:ext cx="1947256" cy="333109"/>
          </a:xfrm>
          <a:prstGeom prst="rect">
            <a:avLst/>
          </a:prstGeom>
          <a:noFill/>
          <a:ln>
            <a:noFill/>
          </a:ln>
        </p:spPr>
        <p:txBody>
          <a:bodyPr vert="horz" lIns="91426" tIns="45718" rIns="91426" bIns="45718" rtlCol="0">
            <a:noAutofit/>
          </a:bodyPr>
          <a:lstStyle>
            <a:lvl1pPr marL="228562" indent="-228562" algn="l" defTabSz="914241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686" indent="-228562" algn="l" defTabSz="91424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802" indent="-228562" algn="l" defTabSz="91424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920" indent="-228562" algn="l" defTabSz="91424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039" indent="-228562" algn="l" defTabSz="91424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161" indent="-228562" algn="l" defTabSz="91424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282" indent="-228562" algn="l" defTabSz="91424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402" indent="-228562" algn="l" defTabSz="91424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526" indent="-228562" algn="l" defTabSz="91424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  <a:defRPr/>
            </a:pPr>
            <a:endParaRPr lang="id-ID" sz="1400" b="1" dirty="0">
              <a:solidFill>
                <a:srgbClr val="002060"/>
              </a:solidFill>
              <a:effectLst>
                <a:outerShdw blurRad="50800" dist="50800" dir="5400000" algn="ctr" rotWithShape="0">
                  <a:srgbClr val="FFFF00"/>
                </a:outerShdw>
              </a:effectLst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CEB2C71-50C1-4B07-B04B-EC31800D5A21}"/>
              </a:ext>
            </a:extLst>
          </p:cNvPr>
          <p:cNvSpPr txBox="1"/>
          <p:nvPr/>
        </p:nvSpPr>
        <p:spPr>
          <a:xfrm>
            <a:off x="1077040" y="144628"/>
            <a:ext cx="11243387" cy="492249"/>
          </a:xfrm>
          <a:prstGeom prst="rect">
            <a:avLst/>
          </a:prstGeom>
          <a:noFill/>
        </p:spPr>
        <p:txBody>
          <a:bodyPr wrap="square" lIns="91248" tIns="45624" rIns="91248" bIns="45624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it-IT" sz="2600" b="1" dirty="0">
                <a:ln w="9525">
                  <a:solidFill>
                    <a:prstClr val="white"/>
                  </a:solidFill>
                  <a:prstDash val="solid"/>
                </a:ln>
                <a:solidFill>
                  <a:prstClr val="white"/>
                </a:solidFill>
                <a:effectLst>
                  <a:glow rad="139700">
                    <a:srgbClr val="454545"/>
                  </a:glow>
                </a:effectLst>
                <a:latin typeface="Nirmala UI" panose="020B0502040204020203" pitchFamily="34" charset="0"/>
                <a:cs typeface="Nirmala UI" panose="020B0502040204020203" pitchFamily="34" charset="0"/>
              </a:rPr>
              <a:t>REALISASI ANGGARAN TA 2021 PER KEGIATAN PER TRIWULAN</a:t>
            </a:r>
          </a:p>
        </p:txBody>
      </p:sp>
      <p:sp>
        <p:nvSpPr>
          <p:cNvPr id="32" name="Rounded Rectangle 5">
            <a:extLst>
              <a:ext uri="{FF2B5EF4-FFF2-40B4-BE49-F238E27FC236}">
                <a16:creationId xmlns:a16="http://schemas.microsoft.com/office/drawing/2014/main" id="{8990D1EC-1621-4840-93FD-B10977C9B331}"/>
              </a:ext>
            </a:extLst>
          </p:cNvPr>
          <p:cNvSpPr/>
          <p:nvPr/>
        </p:nvSpPr>
        <p:spPr>
          <a:xfrm>
            <a:off x="879155" y="1866050"/>
            <a:ext cx="2387784" cy="362655"/>
          </a:xfrm>
          <a:prstGeom prst="round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91242" tIns="45622" rIns="91242" bIns="45622" rtlCol="0" anchor="ctr"/>
          <a:lstStyle/>
          <a:p>
            <a:pPr defTabSz="45463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id-ID" sz="1400" kern="0" dirty="0">
                <a:solidFill>
                  <a:srgbClr val="002060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Sayuran &amp; Tanaman Obat </a:t>
            </a:r>
          </a:p>
        </p:txBody>
      </p:sp>
      <p:graphicFrame>
        <p:nvGraphicFramePr>
          <p:cNvPr id="33" name="Chart 32">
            <a:extLst>
              <a:ext uri="{FF2B5EF4-FFF2-40B4-BE49-F238E27FC236}">
                <a16:creationId xmlns:a16="http://schemas.microsoft.com/office/drawing/2014/main" id="{99F24B61-2980-4020-B030-F7FD8443902D}"/>
              </a:ext>
            </a:extLst>
          </p:cNvPr>
          <p:cNvGraphicFramePr>
            <a:graphicFrameLocks/>
          </p:cNvGraphicFramePr>
          <p:nvPr/>
        </p:nvGraphicFramePr>
        <p:xfrm>
          <a:off x="896053" y="2261861"/>
          <a:ext cx="2387784" cy="16038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34" name="Chart 33">
            <a:extLst>
              <a:ext uri="{FF2B5EF4-FFF2-40B4-BE49-F238E27FC236}">
                <a16:creationId xmlns:a16="http://schemas.microsoft.com/office/drawing/2014/main" id="{03F8E64A-CC8E-43F3-9ECD-D41EB2E47124}"/>
              </a:ext>
            </a:extLst>
          </p:cNvPr>
          <p:cNvGraphicFramePr>
            <a:graphicFrameLocks/>
          </p:cNvGraphicFramePr>
          <p:nvPr/>
        </p:nvGraphicFramePr>
        <p:xfrm>
          <a:off x="896053" y="4547118"/>
          <a:ext cx="2387784" cy="15958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35" name="Rounded Rectangle 5">
            <a:extLst>
              <a:ext uri="{FF2B5EF4-FFF2-40B4-BE49-F238E27FC236}">
                <a16:creationId xmlns:a16="http://schemas.microsoft.com/office/drawing/2014/main" id="{72277712-D889-4DE9-95D0-42506F25EA15}"/>
              </a:ext>
            </a:extLst>
          </p:cNvPr>
          <p:cNvSpPr/>
          <p:nvPr/>
        </p:nvSpPr>
        <p:spPr>
          <a:xfrm>
            <a:off x="965713" y="4206046"/>
            <a:ext cx="2387784" cy="362655"/>
          </a:xfrm>
          <a:prstGeom prst="round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91242" tIns="45622" rIns="91242" bIns="45622" rtlCol="0" anchor="ctr"/>
          <a:lstStyle/>
          <a:p>
            <a:pPr defTabSz="45463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ID" sz="1400" kern="0" dirty="0" err="1">
                <a:solidFill>
                  <a:srgbClr val="002060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Perlindungan</a:t>
            </a:r>
            <a:r>
              <a:rPr lang="en-ID" sz="1400" kern="0" dirty="0">
                <a:solidFill>
                  <a:srgbClr val="002060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 </a:t>
            </a:r>
            <a:r>
              <a:rPr lang="en-ID" sz="1400" kern="0" dirty="0" err="1">
                <a:solidFill>
                  <a:srgbClr val="002060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Hortikultura</a:t>
            </a:r>
            <a:endParaRPr lang="id-ID" sz="1400" kern="0" dirty="0">
              <a:solidFill>
                <a:srgbClr val="002060"/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  <p:sp>
        <p:nvSpPr>
          <p:cNvPr id="36" name="Rounded Rectangle 5">
            <a:extLst>
              <a:ext uri="{FF2B5EF4-FFF2-40B4-BE49-F238E27FC236}">
                <a16:creationId xmlns:a16="http://schemas.microsoft.com/office/drawing/2014/main" id="{3368114F-3A43-4A08-A3BD-4DF05A1C5418}"/>
              </a:ext>
            </a:extLst>
          </p:cNvPr>
          <p:cNvSpPr/>
          <p:nvPr/>
        </p:nvSpPr>
        <p:spPr>
          <a:xfrm>
            <a:off x="3686483" y="1858299"/>
            <a:ext cx="2387784" cy="362655"/>
          </a:xfrm>
          <a:prstGeom prst="round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91242" tIns="45622" rIns="91242" bIns="45622" rtlCol="0" anchor="ctr"/>
          <a:lstStyle/>
          <a:p>
            <a:pPr defTabSz="45463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ID" sz="1400" kern="0" dirty="0" err="1">
                <a:solidFill>
                  <a:srgbClr val="002060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Perbenihan</a:t>
            </a:r>
            <a:r>
              <a:rPr lang="en-ID" sz="1400" kern="0" dirty="0">
                <a:solidFill>
                  <a:srgbClr val="002060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 </a:t>
            </a:r>
            <a:r>
              <a:rPr lang="en-ID" sz="1400" kern="0" dirty="0" err="1">
                <a:solidFill>
                  <a:srgbClr val="002060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Hortikultura</a:t>
            </a:r>
            <a:endParaRPr lang="id-ID" sz="1400" kern="0" dirty="0">
              <a:solidFill>
                <a:srgbClr val="002060"/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  <p:sp>
        <p:nvSpPr>
          <p:cNvPr id="37" name="Rounded Rectangle 5">
            <a:extLst>
              <a:ext uri="{FF2B5EF4-FFF2-40B4-BE49-F238E27FC236}">
                <a16:creationId xmlns:a16="http://schemas.microsoft.com/office/drawing/2014/main" id="{42832A78-CE35-45C3-9E97-A42EB7FECBB5}"/>
              </a:ext>
            </a:extLst>
          </p:cNvPr>
          <p:cNvSpPr/>
          <p:nvPr/>
        </p:nvSpPr>
        <p:spPr>
          <a:xfrm>
            <a:off x="3747246" y="4199285"/>
            <a:ext cx="2387784" cy="362655"/>
          </a:xfrm>
          <a:prstGeom prst="round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91242" tIns="45622" rIns="91242" bIns="45622" rtlCol="0" anchor="ctr"/>
          <a:lstStyle/>
          <a:p>
            <a:pPr defTabSz="45463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 kern="0" dirty="0" err="1">
                <a:solidFill>
                  <a:prstClr val="black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Buah</a:t>
            </a:r>
            <a:r>
              <a:rPr lang="en-US" sz="1400" kern="0" dirty="0">
                <a:solidFill>
                  <a:prstClr val="black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 dan </a:t>
            </a:r>
            <a:r>
              <a:rPr lang="en-US" sz="1400" kern="0" dirty="0" err="1">
                <a:solidFill>
                  <a:prstClr val="black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Florikultura</a:t>
            </a:r>
            <a:r>
              <a:rPr lang="id-ID" sz="1400" kern="0" dirty="0">
                <a:solidFill>
                  <a:prstClr val="black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 </a:t>
            </a:r>
          </a:p>
        </p:txBody>
      </p:sp>
      <p:graphicFrame>
        <p:nvGraphicFramePr>
          <p:cNvPr id="38" name="Chart 37">
            <a:extLst>
              <a:ext uri="{FF2B5EF4-FFF2-40B4-BE49-F238E27FC236}">
                <a16:creationId xmlns:a16="http://schemas.microsoft.com/office/drawing/2014/main" id="{252AF8BA-234B-4DE1-B3B7-306C210534AC}"/>
              </a:ext>
            </a:extLst>
          </p:cNvPr>
          <p:cNvGraphicFramePr>
            <a:graphicFrameLocks/>
          </p:cNvGraphicFramePr>
          <p:nvPr/>
        </p:nvGraphicFramePr>
        <p:xfrm>
          <a:off x="3606609" y="2274225"/>
          <a:ext cx="2385000" cy="16016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39" name="Chart 38">
            <a:extLst>
              <a:ext uri="{FF2B5EF4-FFF2-40B4-BE49-F238E27FC236}">
                <a16:creationId xmlns:a16="http://schemas.microsoft.com/office/drawing/2014/main" id="{B2ACB137-DDC9-4D53-B9EC-4AABF8208740}"/>
              </a:ext>
            </a:extLst>
          </p:cNvPr>
          <p:cNvGraphicFramePr>
            <a:graphicFrameLocks/>
          </p:cNvGraphicFramePr>
          <p:nvPr/>
        </p:nvGraphicFramePr>
        <p:xfrm>
          <a:off x="3606609" y="4552141"/>
          <a:ext cx="2385000" cy="16010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40" name="Rounded Rectangle 5">
            <a:extLst>
              <a:ext uri="{FF2B5EF4-FFF2-40B4-BE49-F238E27FC236}">
                <a16:creationId xmlns:a16="http://schemas.microsoft.com/office/drawing/2014/main" id="{E4E806E3-1D84-412A-9972-8E9FB7EC1B41}"/>
              </a:ext>
            </a:extLst>
          </p:cNvPr>
          <p:cNvSpPr/>
          <p:nvPr/>
        </p:nvSpPr>
        <p:spPr>
          <a:xfrm>
            <a:off x="7001974" y="1222057"/>
            <a:ext cx="2520229" cy="362655"/>
          </a:xfrm>
          <a:prstGeom prst="round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91242" tIns="45622" rIns="91242" bIns="45622" rtlCol="0" anchor="ctr"/>
          <a:lstStyle/>
          <a:p>
            <a:pPr defTabSz="45463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 kern="0" dirty="0" err="1">
                <a:solidFill>
                  <a:prstClr val="black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Pengolahan</a:t>
            </a:r>
            <a:r>
              <a:rPr lang="en-US" sz="1400" kern="0" dirty="0">
                <a:solidFill>
                  <a:prstClr val="black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 &amp; </a:t>
            </a:r>
            <a:r>
              <a:rPr lang="en-US" sz="1400" kern="0" dirty="0" err="1">
                <a:solidFill>
                  <a:prstClr val="black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Pemasaran</a:t>
            </a:r>
            <a:r>
              <a:rPr lang="en-US" sz="1400" kern="0" dirty="0">
                <a:solidFill>
                  <a:prstClr val="black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 Hasil </a:t>
            </a:r>
            <a:r>
              <a:rPr lang="en-US" sz="1400" kern="0" dirty="0" err="1">
                <a:solidFill>
                  <a:prstClr val="black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Hortikultura</a:t>
            </a:r>
            <a:r>
              <a:rPr lang="id-ID" sz="1400" kern="0" dirty="0">
                <a:solidFill>
                  <a:prstClr val="black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 </a:t>
            </a:r>
          </a:p>
        </p:txBody>
      </p:sp>
      <p:sp>
        <p:nvSpPr>
          <p:cNvPr id="41" name="Rounded Rectangle 5">
            <a:extLst>
              <a:ext uri="{FF2B5EF4-FFF2-40B4-BE49-F238E27FC236}">
                <a16:creationId xmlns:a16="http://schemas.microsoft.com/office/drawing/2014/main" id="{FD110751-F752-4FBB-A74F-320C74EEB254}"/>
              </a:ext>
            </a:extLst>
          </p:cNvPr>
          <p:cNvSpPr/>
          <p:nvPr/>
        </p:nvSpPr>
        <p:spPr>
          <a:xfrm>
            <a:off x="7051707" y="3722022"/>
            <a:ext cx="2387784" cy="362655"/>
          </a:xfrm>
          <a:prstGeom prst="roundRect">
            <a:avLst>
              <a:gd name="adj" fmla="val 0"/>
            </a:avLst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91242" tIns="45622" rIns="91242" bIns="45622" rtlCol="0" anchor="ctr"/>
          <a:lstStyle/>
          <a:p>
            <a:pPr defTabSz="45463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ID" sz="1400" kern="0" dirty="0" err="1">
                <a:solidFill>
                  <a:srgbClr val="002060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Dukungan</a:t>
            </a:r>
            <a:r>
              <a:rPr lang="en-ID" sz="1400" kern="0" dirty="0">
                <a:solidFill>
                  <a:srgbClr val="002060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 </a:t>
            </a:r>
            <a:r>
              <a:rPr lang="en-ID" sz="1400" kern="0" dirty="0" err="1">
                <a:solidFill>
                  <a:srgbClr val="002060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Manajemen</a:t>
            </a:r>
            <a:endParaRPr lang="id-ID" sz="1400" kern="0" dirty="0">
              <a:solidFill>
                <a:srgbClr val="002060"/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  <p:graphicFrame>
        <p:nvGraphicFramePr>
          <p:cNvPr id="42" name="Chart 41">
            <a:extLst>
              <a:ext uri="{FF2B5EF4-FFF2-40B4-BE49-F238E27FC236}">
                <a16:creationId xmlns:a16="http://schemas.microsoft.com/office/drawing/2014/main" id="{7D66BB1E-01D3-4465-8249-1F7DE77187C9}"/>
              </a:ext>
            </a:extLst>
          </p:cNvPr>
          <p:cNvGraphicFramePr>
            <a:graphicFrameLocks/>
          </p:cNvGraphicFramePr>
          <p:nvPr/>
        </p:nvGraphicFramePr>
        <p:xfrm>
          <a:off x="7069590" y="4156376"/>
          <a:ext cx="2384999" cy="15645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43" name="Chart 42">
            <a:extLst>
              <a:ext uri="{FF2B5EF4-FFF2-40B4-BE49-F238E27FC236}">
                <a16:creationId xmlns:a16="http://schemas.microsoft.com/office/drawing/2014/main" id="{DF8F466C-164A-47F9-A870-A5899686720F}"/>
              </a:ext>
            </a:extLst>
          </p:cNvPr>
          <p:cNvGraphicFramePr>
            <a:graphicFrameLocks/>
          </p:cNvGraphicFramePr>
          <p:nvPr/>
        </p:nvGraphicFramePr>
        <p:xfrm>
          <a:off x="7050355" y="1675547"/>
          <a:ext cx="2385000" cy="16127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sp>
        <p:nvSpPr>
          <p:cNvPr id="48" name="Rounded Rectangle 5">
            <a:extLst>
              <a:ext uri="{FF2B5EF4-FFF2-40B4-BE49-F238E27FC236}">
                <a16:creationId xmlns:a16="http://schemas.microsoft.com/office/drawing/2014/main" id="{93FCF7AF-0374-47FD-8BBF-D0C3DE12EBB9}"/>
              </a:ext>
            </a:extLst>
          </p:cNvPr>
          <p:cNvSpPr/>
          <p:nvPr/>
        </p:nvSpPr>
        <p:spPr>
          <a:xfrm>
            <a:off x="782249" y="1131000"/>
            <a:ext cx="3684531" cy="524351"/>
          </a:xfrm>
          <a:prstGeom prst="roundRect">
            <a:avLst>
              <a:gd name="adj" fmla="val 0"/>
            </a:avLst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91242" tIns="45622" rIns="91242" bIns="45622" rtlCol="0" anchor="ctr"/>
          <a:lstStyle/>
          <a:p>
            <a:pPr latinLnBrk="1">
              <a:defRPr/>
            </a:pPr>
            <a:r>
              <a:rPr lang="en-US" altLang="ko-KR" sz="1400" b="1" dirty="0">
                <a:solidFill>
                  <a:prstClr val="white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PROGRAM KETERSEDIAAN, AKSES DAN KONSUMSI PANGAN BERKUALITAS</a:t>
            </a:r>
            <a:endParaRPr lang="ko-KR" altLang="en-US" sz="1400" b="1" dirty="0">
              <a:solidFill>
                <a:prstClr val="white"/>
              </a:solidFill>
              <a:latin typeface="Nirmala UI" panose="020B0502040204020203" pitchFamily="34" charset="0"/>
              <a:cs typeface="Nirmala UI" panose="020B0502040204020203" pitchFamily="34" charset="0"/>
            </a:endParaRPr>
          </a:p>
        </p:txBody>
      </p:sp>
      <p:sp>
        <p:nvSpPr>
          <p:cNvPr id="49" name="Rounded Rectangle 5">
            <a:extLst>
              <a:ext uri="{FF2B5EF4-FFF2-40B4-BE49-F238E27FC236}">
                <a16:creationId xmlns:a16="http://schemas.microsoft.com/office/drawing/2014/main" id="{03CACD0A-B2C4-4AF4-8675-2BBBF068EA57}"/>
              </a:ext>
            </a:extLst>
          </p:cNvPr>
          <p:cNvSpPr/>
          <p:nvPr/>
        </p:nvSpPr>
        <p:spPr>
          <a:xfrm>
            <a:off x="9566332" y="1572300"/>
            <a:ext cx="2462626" cy="509046"/>
          </a:xfrm>
          <a:prstGeom prst="roundRect">
            <a:avLst>
              <a:gd name="adj" fmla="val 0"/>
            </a:avLst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91242" tIns="45622" rIns="91242" bIns="45622" rtlCol="0" anchor="ctr"/>
          <a:lstStyle/>
          <a:p>
            <a:pPr algn="ctr" latinLnBrk="1">
              <a:defRPr/>
            </a:pPr>
            <a:r>
              <a:rPr lang="en-US" altLang="ko-KR" sz="1400" b="1" dirty="0">
                <a:solidFill>
                  <a:prstClr val="white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PROGRAM NILAI TAMBAH DAN SAYA SAING</a:t>
            </a:r>
          </a:p>
        </p:txBody>
      </p:sp>
      <p:sp>
        <p:nvSpPr>
          <p:cNvPr id="50" name="Rounded Rectangle 5">
            <a:extLst>
              <a:ext uri="{FF2B5EF4-FFF2-40B4-BE49-F238E27FC236}">
                <a16:creationId xmlns:a16="http://schemas.microsoft.com/office/drawing/2014/main" id="{695AAD83-416A-4CA0-92B3-469027524A66}"/>
              </a:ext>
            </a:extLst>
          </p:cNvPr>
          <p:cNvSpPr/>
          <p:nvPr/>
        </p:nvSpPr>
        <p:spPr>
          <a:xfrm>
            <a:off x="9565706" y="4043642"/>
            <a:ext cx="2391240" cy="600975"/>
          </a:xfrm>
          <a:prstGeom prst="roundRect">
            <a:avLst>
              <a:gd name="adj" fmla="val 0"/>
            </a:avLst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91242" tIns="45622" rIns="91242" bIns="45622" rtlCol="0" anchor="ctr"/>
          <a:lstStyle/>
          <a:p>
            <a:pPr algn="ctr" latinLnBrk="1">
              <a:defRPr/>
            </a:pPr>
            <a:r>
              <a:rPr lang="en-US" altLang="ko-KR" sz="1400" b="1" dirty="0">
                <a:solidFill>
                  <a:prstClr val="white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PROGRAM DUKUNGAN MANAJEMEN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A3F4AF33-78AB-4503-9966-8F3910E4E2B5}"/>
              </a:ext>
            </a:extLst>
          </p:cNvPr>
          <p:cNvGrpSpPr/>
          <p:nvPr/>
        </p:nvGrpSpPr>
        <p:grpSpPr>
          <a:xfrm>
            <a:off x="795135" y="2190333"/>
            <a:ext cx="1274558" cy="621439"/>
            <a:chOff x="9187848" y="613626"/>
            <a:chExt cx="1136458" cy="621439"/>
          </a:xfrm>
        </p:grpSpPr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E649A3E4-7660-4AC2-A5CD-53A0F7C027D7}"/>
                </a:ext>
              </a:extLst>
            </p:cNvPr>
            <p:cNvSpPr/>
            <p:nvPr/>
          </p:nvSpPr>
          <p:spPr>
            <a:xfrm>
              <a:off x="9207921" y="614385"/>
              <a:ext cx="1096315" cy="620680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latinLnBrk="1">
                <a:defRPr/>
              </a:pPr>
              <a:endParaRPr lang="ko-KR" altLang="en-US" kern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77F03CA7-2032-44AC-BEF7-1507DF9916C6}"/>
                </a:ext>
              </a:extLst>
            </p:cNvPr>
            <p:cNvSpPr/>
            <p:nvPr/>
          </p:nvSpPr>
          <p:spPr>
            <a:xfrm>
              <a:off x="9207921" y="1176089"/>
              <a:ext cx="1116385" cy="58976"/>
            </a:xfrm>
            <a:prstGeom prst="rect">
              <a:avLst/>
            </a:prstGeom>
            <a:gradFill flip="none" rotWithShape="1">
              <a:gsLst>
                <a:gs pos="0">
                  <a:srgbClr val="FFFF00">
                    <a:tint val="66000"/>
                    <a:satMod val="160000"/>
                  </a:srgbClr>
                </a:gs>
                <a:gs pos="50000">
                  <a:srgbClr val="FFFF00">
                    <a:tint val="44500"/>
                    <a:satMod val="160000"/>
                  </a:srgbClr>
                </a:gs>
                <a:gs pos="100000">
                  <a:srgbClr val="FFFF00">
                    <a:tint val="23500"/>
                    <a:satMod val="160000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ID">
                <a:solidFill>
                  <a:prstClr val="white"/>
                </a:solidFill>
              </a:endParaRPr>
            </a:p>
          </p:txBody>
        </p:sp>
        <p:sp>
          <p:nvSpPr>
            <p:cNvPr id="55" name="Right Triangle 54">
              <a:extLst>
                <a:ext uri="{FF2B5EF4-FFF2-40B4-BE49-F238E27FC236}">
                  <a16:creationId xmlns:a16="http://schemas.microsoft.com/office/drawing/2014/main" id="{CE483FE8-4992-4874-8557-467811683D98}"/>
                </a:ext>
              </a:extLst>
            </p:cNvPr>
            <p:cNvSpPr/>
            <p:nvPr/>
          </p:nvSpPr>
          <p:spPr>
            <a:xfrm rot="5400000">
              <a:off x="9176512" y="624962"/>
              <a:ext cx="238187" cy="215515"/>
            </a:xfrm>
            <a:prstGeom prst="rtTriangle">
              <a:avLst/>
            </a:prstGeom>
            <a:solidFill>
              <a:srgbClr val="0E2339"/>
            </a:solidFill>
            <a:ln w="25400" cap="flat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latinLnBrk="1">
                <a:defRPr/>
              </a:pPr>
              <a:endParaRPr lang="ko-KR" altLang="en-US" kern="0" dirty="0">
                <a:solidFill>
                  <a:prstClr val="white"/>
                </a:solidFill>
                <a:latin typeface="Arial"/>
              </a:endParaRPr>
            </a:p>
          </p:txBody>
        </p:sp>
      </p:grpSp>
      <p:sp>
        <p:nvSpPr>
          <p:cNvPr id="56" name="Rounded Rectangle 5">
            <a:extLst>
              <a:ext uri="{FF2B5EF4-FFF2-40B4-BE49-F238E27FC236}">
                <a16:creationId xmlns:a16="http://schemas.microsoft.com/office/drawing/2014/main" id="{E7F192F3-DF3B-4697-AF12-D5E9ADB77C92}"/>
              </a:ext>
            </a:extLst>
          </p:cNvPr>
          <p:cNvSpPr/>
          <p:nvPr/>
        </p:nvSpPr>
        <p:spPr>
          <a:xfrm>
            <a:off x="753667" y="2299316"/>
            <a:ext cx="1357495" cy="362655"/>
          </a:xfrm>
          <a:prstGeom prst="round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91242" tIns="45622" rIns="91242" bIns="45622" rtlCol="0" anchor="ctr"/>
          <a:lstStyle/>
          <a:p>
            <a:pPr defTabSz="45463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ID" sz="2400" b="1" kern="0" dirty="0">
                <a:solidFill>
                  <a:srgbClr val="002060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98,67 %</a:t>
            </a:r>
            <a:endParaRPr lang="id-ID" sz="2400" b="1" kern="0" dirty="0">
              <a:solidFill>
                <a:srgbClr val="002060"/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DF2E0849-4A9D-43A7-A21C-AFD6C27A45BB}"/>
              </a:ext>
            </a:extLst>
          </p:cNvPr>
          <p:cNvSpPr/>
          <p:nvPr/>
        </p:nvSpPr>
        <p:spPr>
          <a:xfrm>
            <a:off x="6494141" y="6009678"/>
            <a:ext cx="3590377" cy="258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id-ID" sz="1200" b="1" i="1" dirty="0">
                <a:solidFill>
                  <a:prstClr val="black"/>
                </a:solidFill>
              </a:rPr>
              <a:t>Sumber : OMSPAN pertanggal </a:t>
            </a:r>
            <a:r>
              <a:rPr lang="en-ID" sz="1200" b="1" i="1" dirty="0">
                <a:solidFill>
                  <a:prstClr val="black"/>
                </a:solidFill>
              </a:rPr>
              <a:t> 13 </a:t>
            </a:r>
            <a:r>
              <a:rPr lang="en-ID" sz="1200" b="1" i="1" dirty="0" err="1">
                <a:solidFill>
                  <a:prstClr val="black"/>
                </a:solidFill>
              </a:rPr>
              <a:t>Januari</a:t>
            </a:r>
            <a:r>
              <a:rPr lang="en-ID" sz="1200" b="1" i="1" dirty="0">
                <a:solidFill>
                  <a:prstClr val="black"/>
                </a:solidFill>
              </a:rPr>
              <a:t> </a:t>
            </a:r>
            <a:r>
              <a:rPr lang="id-ID" sz="1200" b="1" i="1" dirty="0">
                <a:solidFill>
                  <a:prstClr val="black"/>
                </a:solidFill>
              </a:rPr>
              <a:t>202</a:t>
            </a:r>
            <a:r>
              <a:rPr lang="en-ID" sz="1200" b="1" i="1" dirty="0">
                <a:solidFill>
                  <a:prstClr val="black"/>
                </a:solidFill>
              </a:rPr>
              <a:t>2</a:t>
            </a:r>
            <a:endParaRPr lang="en-US" b="1" i="1" dirty="0">
              <a:solidFill>
                <a:prstClr val="black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31946BB3-8CB1-4C14-B317-37CCC12D7556}"/>
              </a:ext>
            </a:extLst>
          </p:cNvPr>
          <p:cNvGrpSpPr/>
          <p:nvPr/>
        </p:nvGrpSpPr>
        <p:grpSpPr>
          <a:xfrm>
            <a:off x="3514322" y="2195420"/>
            <a:ext cx="1274558" cy="621439"/>
            <a:chOff x="9187848" y="613626"/>
            <a:chExt cx="1136458" cy="621439"/>
          </a:xfrm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1066909F-8711-4C85-841D-C4D8766B1D2E}"/>
                </a:ext>
              </a:extLst>
            </p:cNvPr>
            <p:cNvSpPr/>
            <p:nvPr/>
          </p:nvSpPr>
          <p:spPr>
            <a:xfrm>
              <a:off x="9207921" y="614385"/>
              <a:ext cx="1096315" cy="620680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latinLnBrk="1">
                <a:defRPr/>
              </a:pPr>
              <a:endParaRPr lang="ko-KR" altLang="en-US" kern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A367D88C-1A00-4263-A8E0-1F477C892668}"/>
                </a:ext>
              </a:extLst>
            </p:cNvPr>
            <p:cNvSpPr/>
            <p:nvPr/>
          </p:nvSpPr>
          <p:spPr>
            <a:xfrm>
              <a:off x="9207921" y="1176089"/>
              <a:ext cx="1116385" cy="58976"/>
            </a:xfrm>
            <a:prstGeom prst="rect">
              <a:avLst/>
            </a:prstGeom>
            <a:gradFill flip="none" rotWithShape="1">
              <a:gsLst>
                <a:gs pos="0">
                  <a:srgbClr val="FFFF00">
                    <a:tint val="66000"/>
                    <a:satMod val="160000"/>
                  </a:srgbClr>
                </a:gs>
                <a:gs pos="50000">
                  <a:srgbClr val="FFFF00">
                    <a:tint val="44500"/>
                    <a:satMod val="160000"/>
                  </a:srgbClr>
                </a:gs>
                <a:gs pos="100000">
                  <a:srgbClr val="FFFF00">
                    <a:tint val="23500"/>
                    <a:satMod val="160000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ID">
                <a:solidFill>
                  <a:prstClr val="white"/>
                </a:solidFill>
              </a:endParaRPr>
            </a:p>
          </p:txBody>
        </p:sp>
        <p:sp>
          <p:nvSpPr>
            <p:cNvPr id="61" name="Right Triangle 60">
              <a:extLst>
                <a:ext uri="{FF2B5EF4-FFF2-40B4-BE49-F238E27FC236}">
                  <a16:creationId xmlns:a16="http://schemas.microsoft.com/office/drawing/2014/main" id="{F19D4586-CC1F-426C-A4DD-B033BE425E5B}"/>
                </a:ext>
              </a:extLst>
            </p:cNvPr>
            <p:cNvSpPr/>
            <p:nvPr/>
          </p:nvSpPr>
          <p:spPr>
            <a:xfrm rot="5400000">
              <a:off x="9176512" y="624962"/>
              <a:ext cx="238187" cy="215515"/>
            </a:xfrm>
            <a:prstGeom prst="rtTriangle">
              <a:avLst/>
            </a:prstGeom>
            <a:solidFill>
              <a:srgbClr val="0E2339"/>
            </a:solidFill>
            <a:ln w="25400" cap="flat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latinLnBrk="1">
                <a:defRPr/>
              </a:pPr>
              <a:endParaRPr lang="ko-KR" altLang="en-US" kern="0" dirty="0">
                <a:solidFill>
                  <a:prstClr val="white"/>
                </a:solidFill>
                <a:latin typeface="Arial"/>
              </a:endParaRPr>
            </a:p>
          </p:txBody>
        </p:sp>
      </p:grpSp>
      <p:sp>
        <p:nvSpPr>
          <p:cNvPr id="62" name="Rounded Rectangle 5">
            <a:extLst>
              <a:ext uri="{FF2B5EF4-FFF2-40B4-BE49-F238E27FC236}">
                <a16:creationId xmlns:a16="http://schemas.microsoft.com/office/drawing/2014/main" id="{234AE60E-768A-4849-9720-0AF80D61F240}"/>
              </a:ext>
            </a:extLst>
          </p:cNvPr>
          <p:cNvSpPr/>
          <p:nvPr/>
        </p:nvSpPr>
        <p:spPr>
          <a:xfrm>
            <a:off x="3472854" y="2304403"/>
            <a:ext cx="1357495" cy="362655"/>
          </a:xfrm>
          <a:prstGeom prst="round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91242" tIns="45622" rIns="91242" bIns="45622" rtlCol="0" anchor="ctr"/>
          <a:lstStyle/>
          <a:p>
            <a:pPr defTabSz="45463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ID" sz="2400" b="1" kern="0" dirty="0">
                <a:solidFill>
                  <a:srgbClr val="002060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96,56 %</a:t>
            </a:r>
            <a:endParaRPr lang="id-ID" sz="2400" b="1" kern="0" dirty="0">
              <a:solidFill>
                <a:srgbClr val="002060"/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4B7381CC-98D0-4951-9644-E85B867CAE9A}"/>
              </a:ext>
            </a:extLst>
          </p:cNvPr>
          <p:cNvGrpSpPr/>
          <p:nvPr/>
        </p:nvGrpSpPr>
        <p:grpSpPr>
          <a:xfrm>
            <a:off x="782250" y="4539102"/>
            <a:ext cx="1274558" cy="621439"/>
            <a:chOff x="9187848" y="613626"/>
            <a:chExt cx="1136458" cy="621439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0897B538-393A-441D-88A3-A47778DFA9E6}"/>
                </a:ext>
              </a:extLst>
            </p:cNvPr>
            <p:cNvSpPr/>
            <p:nvPr/>
          </p:nvSpPr>
          <p:spPr>
            <a:xfrm>
              <a:off x="9207921" y="614385"/>
              <a:ext cx="1096315" cy="620680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latinLnBrk="1">
                <a:defRPr/>
              </a:pPr>
              <a:endParaRPr lang="ko-KR" altLang="en-US" kern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483957A5-D4EC-417D-AAE2-B808BE402E73}"/>
                </a:ext>
              </a:extLst>
            </p:cNvPr>
            <p:cNvSpPr/>
            <p:nvPr/>
          </p:nvSpPr>
          <p:spPr>
            <a:xfrm>
              <a:off x="9207921" y="1176089"/>
              <a:ext cx="1116385" cy="58976"/>
            </a:xfrm>
            <a:prstGeom prst="rect">
              <a:avLst/>
            </a:prstGeom>
            <a:gradFill flip="none" rotWithShape="1">
              <a:gsLst>
                <a:gs pos="0">
                  <a:srgbClr val="FFFF00">
                    <a:tint val="66000"/>
                    <a:satMod val="160000"/>
                  </a:srgbClr>
                </a:gs>
                <a:gs pos="50000">
                  <a:srgbClr val="FFFF00">
                    <a:tint val="44500"/>
                    <a:satMod val="160000"/>
                  </a:srgbClr>
                </a:gs>
                <a:gs pos="100000">
                  <a:srgbClr val="FFFF00">
                    <a:tint val="23500"/>
                    <a:satMod val="160000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ID">
                <a:solidFill>
                  <a:prstClr val="white"/>
                </a:solidFill>
              </a:endParaRPr>
            </a:p>
          </p:txBody>
        </p:sp>
        <p:sp>
          <p:nvSpPr>
            <p:cNvPr id="71" name="Right Triangle 70">
              <a:extLst>
                <a:ext uri="{FF2B5EF4-FFF2-40B4-BE49-F238E27FC236}">
                  <a16:creationId xmlns:a16="http://schemas.microsoft.com/office/drawing/2014/main" id="{94A45EB0-AA58-4537-AA61-34E0FB04C44A}"/>
                </a:ext>
              </a:extLst>
            </p:cNvPr>
            <p:cNvSpPr/>
            <p:nvPr/>
          </p:nvSpPr>
          <p:spPr>
            <a:xfrm rot="5400000">
              <a:off x="9176512" y="624962"/>
              <a:ext cx="238187" cy="215515"/>
            </a:xfrm>
            <a:prstGeom prst="rtTriangle">
              <a:avLst/>
            </a:prstGeom>
            <a:solidFill>
              <a:srgbClr val="0E2339"/>
            </a:solidFill>
            <a:ln w="25400" cap="flat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latinLnBrk="1">
                <a:defRPr/>
              </a:pPr>
              <a:endParaRPr lang="ko-KR" altLang="en-US" kern="0" dirty="0">
                <a:solidFill>
                  <a:prstClr val="white"/>
                </a:solidFill>
                <a:latin typeface="Arial"/>
              </a:endParaRPr>
            </a:p>
          </p:txBody>
        </p:sp>
      </p:grpSp>
      <p:sp>
        <p:nvSpPr>
          <p:cNvPr id="72" name="Rounded Rectangle 5">
            <a:extLst>
              <a:ext uri="{FF2B5EF4-FFF2-40B4-BE49-F238E27FC236}">
                <a16:creationId xmlns:a16="http://schemas.microsoft.com/office/drawing/2014/main" id="{AC5C63CC-8342-4B84-A104-5087FEA833D5}"/>
              </a:ext>
            </a:extLst>
          </p:cNvPr>
          <p:cNvSpPr/>
          <p:nvPr/>
        </p:nvSpPr>
        <p:spPr>
          <a:xfrm>
            <a:off x="740782" y="4648085"/>
            <a:ext cx="1357495" cy="362655"/>
          </a:xfrm>
          <a:prstGeom prst="round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91242" tIns="45622" rIns="91242" bIns="45622" rtlCol="0" anchor="ctr"/>
          <a:lstStyle/>
          <a:p>
            <a:pPr defTabSz="45463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ID" sz="2400" b="1" kern="0" dirty="0">
                <a:solidFill>
                  <a:srgbClr val="002060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99,24 %</a:t>
            </a:r>
            <a:endParaRPr lang="id-ID" sz="2400" b="1" kern="0" dirty="0">
              <a:solidFill>
                <a:srgbClr val="002060"/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6762B653-9226-4118-8826-E9E9B3885782}"/>
              </a:ext>
            </a:extLst>
          </p:cNvPr>
          <p:cNvGrpSpPr/>
          <p:nvPr/>
        </p:nvGrpSpPr>
        <p:grpSpPr>
          <a:xfrm>
            <a:off x="3501437" y="4544189"/>
            <a:ext cx="1274558" cy="621439"/>
            <a:chOff x="9187848" y="613626"/>
            <a:chExt cx="1136458" cy="621439"/>
          </a:xfrm>
        </p:grpSpPr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0BBF7908-A431-4A67-BF1E-D3A452A4D718}"/>
                </a:ext>
              </a:extLst>
            </p:cNvPr>
            <p:cNvSpPr/>
            <p:nvPr/>
          </p:nvSpPr>
          <p:spPr>
            <a:xfrm>
              <a:off x="9207921" y="614385"/>
              <a:ext cx="1096315" cy="620680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latinLnBrk="1">
                <a:defRPr/>
              </a:pPr>
              <a:endParaRPr lang="ko-KR" altLang="en-US" kern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9C26A023-1652-4BED-81CF-A5CCC4E104DB}"/>
                </a:ext>
              </a:extLst>
            </p:cNvPr>
            <p:cNvSpPr/>
            <p:nvPr/>
          </p:nvSpPr>
          <p:spPr>
            <a:xfrm>
              <a:off x="9207921" y="1176089"/>
              <a:ext cx="1116385" cy="58976"/>
            </a:xfrm>
            <a:prstGeom prst="rect">
              <a:avLst/>
            </a:prstGeom>
            <a:gradFill flip="none" rotWithShape="1">
              <a:gsLst>
                <a:gs pos="0">
                  <a:srgbClr val="FFFF00">
                    <a:tint val="66000"/>
                    <a:satMod val="160000"/>
                  </a:srgbClr>
                </a:gs>
                <a:gs pos="50000">
                  <a:srgbClr val="FFFF00">
                    <a:tint val="44500"/>
                    <a:satMod val="160000"/>
                  </a:srgbClr>
                </a:gs>
                <a:gs pos="100000">
                  <a:srgbClr val="FFFF00">
                    <a:tint val="23500"/>
                    <a:satMod val="160000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ID">
                <a:solidFill>
                  <a:prstClr val="white"/>
                </a:solidFill>
              </a:endParaRPr>
            </a:p>
          </p:txBody>
        </p:sp>
        <p:sp>
          <p:nvSpPr>
            <p:cNvPr id="76" name="Right Triangle 75">
              <a:extLst>
                <a:ext uri="{FF2B5EF4-FFF2-40B4-BE49-F238E27FC236}">
                  <a16:creationId xmlns:a16="http://schemas.microsoft.com/office/drawing/2014/main" id="{D9B5D2B5-197B-42EB-816F-75414843502E}"/>
                </a:ext>
              </a:extLst>
            </p:cNvPr>
            <p:cNvSpPr/>
            <p:nvPr/>
          </p:nvSpPr>
          <p:spPr>
            <a:xfrm rot="5400000">
              <a:off x="9176512" y="624962"/>
              <a:ext cx="238187" cy="215515"/>
            </a:xfrm>
            <a:prstGeom prst="rtTriangle">
              <a:avLst/>
            </a:prstGeom>
            <a:solidFill>
              <a:srgbClr val="0E2339"/>
            </a:solidFill>
            <a:ln w="25400" cap="flat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latinLnBrk="1">
                <a:defRPr/>
              </a:pPr>
              <a:endParaRPr lang="ko-KR" altLang="en-US" kern="0" dirty="0">
                <a:solidFill>
                  <a:prstClr val="white"/>
                </a:solidFill>
                <a:latin typeface="Arial"/>
              </a:endParaRPr>
            </a:p>
          </p:txBody>
        </p:sp>
      </p:grpSp>
      <p:sp>
        <p:nvSpPr>
          <p:cNvPr id="77" name="Rounded Rectangle 5">
            <a:extLst>
              <a:ext uri="{FF2B5EF4-FFF2-40B4-BE49-F238E27FC236}">
                <a16:creationId xmlns:a16="http://schemas.microsoft.com/office/drawing/2014/main" id="{38BB2E4A-7C20-4DC9-B6B1-7490315AEE8C}"/>
              </a:ext>
            </a:extLst>
          </p:cNvPr>
          <p:cNvSpPr/>
          <p:nvPr/>
        </p:nvSpPr>
        <p:spPr>
          <a:xfrm>
            <a:off x="3459969" y="4653172"/>
            <a:ext cx="1357495" cy="362655"/>
          </a:xfrm>
          <a:prstGeom prst="round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91242" tIns="45622" rIns="91242" bIns="45622" rtlCol="0" anchor="ctr"/>
          <a:lstStyle/>
          <a:p>
            <a:pPr defTabSz="45463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ID" sz="2400" b="1" kern="0" dirty="0">
                <a:solidFill>
                  <a:srgbClr val="002060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97,67 %</a:t>
            </a:r>
            <a:endParaRPr lang="id-ID" sz="2400" b="1" kern="0" dirty="0">
              <a:solidFill>
                <a:srgbClr val="002060"/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71B8F1E1-7F99-4A38-BE65-26246C1CD961}"/>
              </a:ext>
            </a:extLst>
          </p:cNvPr>
          <p:cNvGrpSpPr/>
          <p:nvPr/>
        </p:nvGrpSpPr>
        <p:grpSpPr>
          <a:xfrm>
            <a:off x="6827428" y="1675547"/>
            <a:ext cx="1274558" cy="621439"/>
            <a:chOff x="9187848" y="613626"/>
            <a:chExt cx="1136458" cy="621439"/>
          </a:xfrm>
        </p:grpSpPr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8B669AD1-347C-4C52-B296-438494CE0FE2}"/>
                </a:ext>
              </a:extLst>
            </p:cNvPr>
            <p:cNvSpPr/>
            <p:nvPr/>
          </p:nvSpPr>
          <p:spPr>
            <a:xfrm>
              <a:off x="9207921" y="614385"/>
              <a:ext cx="1096315" cy="620680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latinLnBrk="1">
                <a:defRPr/>
              </a:pPr>
              <a:endParaRPr lang="ko-KR" altLang="en-US" kern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727FA5CD-E905-454D-A748-95360150FF5B}"/>
                </a:ext>
              </a:extLst>
            </p:cNvPr>
            <p:cNvSpPr/>
            <p:nvPr/>
          </p:nvSpPr>
          <p:spPr>
            <a:xfrm>
              <a:off x="9207921" y="1176089"/>
              <a:ext cx="1116385" cy="58976"/>
            </a:xfrm>
            <a:prstGeom prst="rect">
              <a:avLst/>
            </a:prstGeom>
            <a:gradFill flip="none" rotWithShape="1">
              <a:gsLst>
                <a:gs pos="0">
                  <a:srgbClr val="FFFF00">
                    <a:tint val="66000"/>
                    <a:satMod val="160000"/>
                  </a:srgbClr>
                </a:gs>
                <a:gs pos="50000">
                  <a:srgbClr val="FFFF00">
                    <a:tint val="44500"/>
                    <a:satMod val="160000"/>
                  </a:srgbClr>
                </a:gs>
                <a:gs pos="100000">
                  <a:srgbClr val="FFFF00">
                    <a:tint val="23500"/>
                    <a:satMod val="160000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ID" dirty="0">
                <a:solidFill>
                  <a:prstClr val="white"/>
                </a:solidFill>
              </a:endParaRPr>
            </a:p>
          </p:txBody>
        </p:sp>
        <p:sp>
          <p:nvSpPr>
            <p:cNvPr id="81" name="Right Triangle 80">
              <a:extLst>
                <a:ext uri="{FF2B5EF4-FFF2-40B4-BE49-F238E27FC236}">
                  <a16:creationId xmlns:a16="http://schemas.microsoft.com/office/drawing/2014/main" id="{9E74F551-B5A0-4BCA-8037-519ABBF1BE21}"/>
                </a:ext>
              </a:extLst>
            </p:cNvPr>
            <p:cNvSpPr/>
            <p:nvPr/>
          </p:nvSpPr>
          <p:spPr>
            <a:xfrm rot="5400000">
              <a:off x="9176512" y="624962"/>
              <a:ext cx="238187" cy="215515"/>
            </a:xfrm>
            <a:prstGeom prst="rtTriangle">
              <a:avLst/>
            </a:prstGeom>
            <a:solidFill>
              <a:srgbClr val="0E2339"/>
            </a:solidFill>
            <a:ln w="25400" cap="flat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latinLnBrk="1">
                <a:defRPr/>
              </a:pPr>
              <a:endParaRPr lang="ko-KR" altLang="en-US" kern="0" dirty="0">
                <a:solidFill>
                  <a:prstClr val="white"/>
                </a:solidFill>
                <a:latin typeface="Arial"/>
              </a:endParaRPr>
            </a:p>
          </p:txBody>
        </p:sp>
      </p:grpSp>
      <p:sp>
        <p:nvSpPr>
          <p:cNvPr id="82" name="Rounded Rectangle 5">
            <a:extLst>
              <a:ext uri="{FF2B5EF4-FFF2-40B4-BE49-F238E27FC236}">
                <a16:creationId xmlns:a16="http://schemas.microsoft.com/office/drawing/2014/main" id="{B7A2BF63-B7B7-4FC5-808E-229DF5FB3412}"/>
              </a:ext>
            </a:extLst>
          </p:cNvPr>
          <p:cNvSpPr/>
          <p:nvPr/>
        </p:nvSpPr>
        <p:spPr>
          <a:xfrm>
            <a:off x="6785960" y="1784530"/>
            <a:ext cx="1357495" cy="362655"/>
          </a:xfrm>
          <a:prstGeom prst="round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91242" tIns="45622" rIns="91242" bIns="45622" rtlCol="0" anchor="ctr"/>
          <a:lstStyle/>
          <a:p>
            <a:pPr defTabSz="45463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ID" sz="2400" b="1" kern="0" dirty="0">
                <a:solidFill>
                  <a:srgbClr val="002060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99,24 %</a:t>
            </a:r>
            <a:endParaRPr lang="id-ID" sz="2400" b="1" kern="0" dirty="0">
              <a:solidFill>
                <a:srgbClr val="002060"/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5793474E-2F93-47B0-9A73-C8620AC4F12F}"/>
              </a:ext>
            </a:extLst>
          </p:cNvPr>
          <p:cNvGrpSpPr/>
          <p:nvPr/>
        </p:nvGrpSpPr>
        <p:grpSpPr>
          <a:xfrm>
            <a:off x="6832779" y="4081456"/>
            <a:ext cx="1274558" cy="621439"/>
            <a:chOff x="9187848" y="613626"/>
            <a:chExt cx="1136458" cy="621439"/>
          </a:xfrm>
        </p:grpSpPr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C3D20FCF-1B51-4D86-BC6D-2A684EE9DD50}"/>
                </a:ext>
              </a:extLst>
            </p:cNvPr>
            <p:cNvSpPr/>
            <p:nvPr/>
          </p:nvSpPr>
          <p:spPr>
            <a:xfrm>
              <a:off x="9207921" y="614385"/>
              <a:ext cx="1096315" cy="620680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latinLnBrk="1">
                <a:defRPr/>
              </a:pPr>
              <a:endParaRPr lang="ko-KR" altLang="en-US" kern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D899ED54-3D92-4CD6-9499-8823EDA0349B}"/>
                </a:ext>
              </a:extLst>
            </p:cNvPr>
            <p:cNvSpPr/>
            <p:nvPr/>
          </p:nvSpPr>
          <p:spPr>
            <a:xfrm>
              <a:off x="9207921" y="1176089"/>
              <a:ext cx="1116385" cy="58976"/>
            </a:xfrm>
            <a:prstGeom prst="rect">
              <a:avLst/>
            </a:prstGeom>
            <a:gradFill flip="none" rotWithShape="1">
              <a:gsLst>
                <a:gs pos="0">
                  <a:srgbClr val="FFFF00">
                    <a:tint val="66000"/>
                    <a:satMod val="160000"/>
                  </a:srgbClr>
                </a:gs>
                <a:gs pos="50000">
                  <a:srgbClr val="FFFF00">
                    <a:tint val="44500"/>
                    <a:satMod val="160000"/>
                  </a:srgbClr>
                </a:gs>
                <a:gs pos="100000">
                  <a:srgbClr val="FFFF00">
                    <a:tint val="23500"/>
                    <a:satMod val="160000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ID">
                <a:solidFill>
                  <a:prstClr val="white"/>
                </a:solidFill>
              </a:endParaRPr>
            </a:p>
          </p:txBody>
        </p:sp>
        <p:sp>
          <p:nvSpPr>
            <p:cNvPr id="86" name="Right Triangle 85">
              <a:extLst>
                <a:ext uri="{FF2B5EF4-FFF2-40B4-BE49-F238E27FC236}">
                  <a16:creationId xmlns:a16="http://schemas.microsoft.com/office/drawing/2014/main" id="{75B44842-C464-4114-B5DC-EF8C38EA7DCC}"/>
                </a:ext>
              </a:extLst>
            </p:cNvPr>
            <p:cNvSpPr/>
            <p:nvPr/>
          </p:nvSpPr>
          <p:spPr>
            <a:xfrm rot="5400000">
              <a:off x="9176512" y="624962"/>
              <a:ext cx="238187" cy="215515"/>
            </a:xfrm>
            <a:prstGeom prst="rtTriangle">
              <a:avLst/>
            </a:prstGeom>
            <a:solidFill>
              <a:srgbClr val="0E2339"/>
            </a:solidFill>
            <a:ln w="25400" cap="flat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latinLnBrk="1">
                <a:defRPr/>
              </a:pPr>
              <a:endParaRPr lang="ko-KR" altLang="en-US" kern="0" dirty="0">
                <a:solidFill>
                  <a:prstClr val="white"/>
                </a:solidFill>
                <a:latin typeface="Arial"/>
              </a:endParaRPr>
            </a:p>
          </p:txBody>
        </p:sp>
      </p:grpSp>
      <p:sp>
        <p:nvSpPr>
          <p:cNvPr id="87" name="Rounded Rectangle 5">
            <a:extLst>
              <a:ext uri="{FF2B5EF4-FFF2-40B4-BE49-F238E27FC236}">
                <a16:creationId xmlns:a16="http://schemas.microsoft.com/office/drawing/2014/main" id="{8D05FE70-932F-480D-AF50-D07FCCE4E517}"/>
              </a:ext>
            </a:extLst>
          </p:cNvPr>
          <p:cNvSpPr/>
          <p:nvPr/>
        </p:nvSpPr>
        <p:spPr>
          <a:xfrm>
            <a:off x="6791311" y="4190439"/>
            <a:ext cx="1357495" cy="362655"/>
          </a:xfrm>
          <a:prstGeom prst="round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91242" tIns="45622" rIns="91242" bIns="45622" rtlCol="0" anchor="ctr"/>
          <a:lstStyle/>
          <a:p>
            <a:pPr defTabSz="45463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ID" sz="2400" b="1" kern="0" dirty="0">
                <a:solidFill>
                  <a:srgbClr val="002060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97,46 %</a:t>
            </a:r>
            <a:endParaRPr lang="id-ID" sz="2400" b="1" kern="0" dirty="0">
              <a:solidFill>
                <a:srgbClr val="002060"/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  <p:sp>
        <p:nvSpPr>
          <p:cNvPr id="90" name="Rounded Rectangle 5">
            <a:extLst>
              <a:ext uri="{FF2B5EF4-FFF2-40B4-BE49-F238E27FC236}">
                <a16:creationId xmlns:a16="http://schemas.microsoft.com/office/drawing/2014/main" id="{2FB19B9E-1BAB-415E-A0E6-9E9A195439A3}"/>
              </a:ext>
            </a:extLst>
          </p:cNvPr>
          <p:cNvSpPr/>
          <p:nvPr/>
        </p:nvSpPr>
        <p:spPr>
          <a:xfrm>
            <a:off x="10022488" y="2228499"/>
            <a:ext cx="1690071" cy="362655"/>
          </a:xfrm>
          <a:prstGeom prst="round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91242" tIns="45622" rIns="91242" bIns="45622" rtlCol="0" anchor="ctr"/>
          <a:lstStyle/>
          <a:p>
            <a:pPr defTabSz="45463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ID" sz="2800" b="1" kern="0" dirty="0">
                <a:solidFill>
                  <a:prstClr val="white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99,24 %</a:t>
            </a:r>
            <a:endParaRPr lang="id-ID" sz="2800" b="1" kern="0" dirty="0">
              <a:solidFill>
                <a:prstClr val="white"/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967419D7-1BD6-459C-8590-A01F35872E62}"/>
              </a:ext>
            </a:extLst>
          </p:cNvPr>
          <p:cNvSpPr/>
          <p:nvPr/>
        </p:nvSpPr>
        <p:spPr>
          <a:xfrm>
            <a:off x="10148115" y="2692588"/>
            <a:ext cx="1306807" cy="45719"/>
          </a:xfrm>
          <a:prstGeom prst="rect">
            <a:avLst/>
          </a:prstGeom>
          <a:gradFill flip="none" rotWithShape="1">
            <a:gsLst>
              <a:gs pos="0">
                <a:srgbClr val="FFFF00">
                  <a:tint val="66000"/>
                  <a:satMod val="160000"/>
                </a:srgbClr>
              </a:gs>
              <a:gs pos="50000">
                <a:srgbClr val="FFFF00">
                  <a:tint val="44500"/>
                  <a:satMod val="160000"/>
                </a:srgbClr>
              </a:gs>
              <a:gs pos="100000">
                <a:srgbClr val="FFFF00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ID" dirty="0">
              <a:solidFill>
                <a:prstClr val="white"/>
              </a:solidFill>
            </a:endParaRPr>
          </a:p>
        </p:txBody>
      </p:sp>
      <p:sp>
        <p:nvSpPr>
          <p:cNvPr id="93" name="Rounded Rectangle 5">
            <a:extLst>
              <a:ext uri="{FF2B5EF4-FFF2-40B4-BE49-F238E27FC236}">
                <a16:creationId xmlns:a16="http://schemas.microsoft.com/office/drawing/2014/main" id="{F7625B46-1D72-409E-96F8-AB0F1641F9C5}"/>
              </a:ext>
            </a:extLst>
          </p:cNvPr>
          <p:cNvSpPr/>
          <p:nvPr/>
        </p:nvSpPr>
        <p:spPr>
          <a:xfrm>
            <a:off x="607457" y="1738454"/>
            <a:ext cx="574516" cy="468455"/>
          </a:xfrm>
          <a:prstGeom prst="round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91242" tIns="45622" rIns="91242" bIns="45622" rtlCol="0" anchor="ctr"/>
          <a:lstStyle/>
          <a:p>
            <a:pPr defTabSz="45463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ID" sz="3200" b="1" kern="0" dirty="0">
                <a:solidFill>
                  <a:srgbClr val="70AD47">
                    <a:lumMod val="50000"/>
                  </a:srgbClr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1</a:t>
            </a:r>
            <a:endParaRPr lang="id-ID" sz="3200" b="1" kern="0" dirty="0">
              <a:solidFill>
                <a:srgbClr val="70AD47">
                  <a:lumMod val="50000"/>
                </a:srgbClr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  <p:sp>
        <p:nvSpPr>
          <p:cNvPr id="94" name="Rounded Rectangle 5">
            <a:extLst>
              <a:ext uri="{FF2B5EF4-FFF2-40B4-BE49-F238E27FC236}">
                <a16:creationId xmlns:a16="http://schemas.microsoft.com/office/drawing/2014/main" id="{F7BB8C7D-17C5-4FAF-B80C-DE8E76F5F7BE}"/>
              </a:ext>
            </a:extLst>
          </p:cNvPr>
          <p:cNvSpPr/>
          <p:nvPr/>
        </p:nvSpPr>
        <p:spPr>
          <a:xfrm>
            <a:off x="657702" y="4068840"/>
            <a:ext cx="574516" cy="468455"/>
          </a:xfrm>
          <a:prstGeom prst="round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91242" tIns="45622" rIns="91242" bIns="45622" rtlCol="0" anchor="ctr"/>
          <a:lstStyle/>
          <a:p>
            <a:pPr defTabSz="45463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ID" sz="3200" b="1" kern="0" dirty="0">
                <a:solidFill>
                  <a:srgbClr val="70AD47">
                    <a:lumMod val="50000"/>
                  </a:srgbClr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2</a:t>
            </a:r>
            <a:endParaRPr lang="id-ID" sz="3200" b="1" kern="0" dirty="0">
              <a:solidFill>
                <a:srgbClr val="70AD47">
                  <a:lumMod val="50000"/>
                </a:srgbClr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  <p:sp>
        <p:nvSpPr>
          <p:cNvPr id="95" name="Rounded Rectangle 5">
            <a:extLst>
              <a:ext uri="{FF2B5EF4-FFF2-40B4-BE49-F238E27FC236}">
                <a16:creationId xmlns:a16="http://schemas.microsoft.com/office/drawing/2014/main" id="{AF28C0C0-78BE-4368-8989-F61F558283E9}"/>
              </a:ext>
            </a:extLst>
          </p:cNvPr>
          <p:cNvSpPr/>
          <p:nvPr/>
        </p:nvSpPr>
        <p:spPr>
          <a:xfrm>
            <a:off x="3399225" y="1746656"/>
            <a:ext cx="574516" cy="468455"/>
          </a:xfrm>
          <a:prstGeom prst="round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91242" tIns="45622" rIns="91242" bIns="45622" rtlCol="0" anchor="ctr"/>
          <a:lstStyle/>
          <a:p>
            <a:pPr defTabSz="45463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ID" sz="3200" b="1" kern="0" dirty="0">
                <a:solidFill>
                  <a:srgbClr val="70AD47">
                    <a:lumMod val="50000"/>
                  </a:srgbClr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3</a:t>
            </a:r>
            <a:endParaRPr lang="id-ID" sz="3200" b="1" kern="0" dirty="0">
              <a:solidFill>
                <a:srgbClr val="70AD47">
                  <a:lumMod val="50000"/>
                </a:srgbClr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  <p:sp>
        <p:nvSpPr>
          <p:cNvPr id="96" name="Rounded Rectangle 5">
            <a:extLst>
              <a:ext uri="{FF2B5EF4-FFF2-40B4-BE49-F238E27FC236}">
                <a16:creationId xmlns:a16="http://schemas.microsoft.com/office/drawing/2014/main" id="{D7205DB8-25FD-4E27-BF14-405898CFA00B}"/>
              </a:ext>
            </a:extLst>
          </p:cNvPr>
          <p:cNvSpPr/>
          <p:nvPr/>
        </p:nvSpPr>
        <p:spPr>
          <a:xfrm>
            <a:off x="3399225" y="4078759"/>
            <a:ext cx="574516" cy="468455"/>
          </a:xfrm>
          <a:prstGeom prst="round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91242" tIns="45622" rIns="91242" bIns="45622" rtlCol="0" anchor="ctr"/>
          <a:lstStyle/>
          <a:p>
            <a:pPr defTabSz="45463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ID" sz="3200" b="1" kern="0" dirty="0">
                <a:solidFill>
                  <a:srgbClr val="70AD47">
                    <a:lumMod val="50000"/>
                  </a:srgbClr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4</a:t>
            </a:r>
            <a:endParaRPr lang="id-ID" sz="3200" b="1" kern="0" dirty="0">
              <a:solidFill>
                <a:srgbClr val="70AD47">
                  <a:lumMod val="50000"/>
                </a:srgbClr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  <p:sp>
        <p:nvSpPr>
          <p:cNvPr id="97" name="Rounded Rectangle 5">
            <a:extLst>
              <a:ext uri="{FF2B5EF4-FFF2-40B4-BE49-F238E27FC236}">
                <a16:creationId xmlns:a16="http://schemas.microsoft.com/office/drawing/2014/main" id="{29A317CA-3C32-4C2E-BB6E-E804584B88EF}"/>
              </a:ext>
            </a:extLst>
          </p:cNvPr>
          <p:cNvSpPr/>
          <p:nvPr/>
        </p:nvSpPr>
        <p:spPr>
          <a:xfrm>
            <a:off x="6703993" y="1196248"/>
            <a:ext cx="574516" cy="468455"/>
          </a:xfrm>
          <a:prstGeom prst="round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91242" tIns="45622" rIns="91242" bIns="45622" rtlCol="0" anchor="ctr"/>
          <a:lstStyle/>
          <a:p>
            <a:pPr defTabSz="45463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ID" sz="3200" b="1" kern="0" dirty="0">
                <a:solidFill>
                  <a:srgbClr val="70AD47">
                    <a:lumMod val="50000"/>
                  </a:srgbClr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5</a:t>
            </a:r>
            <a:endParaRPr lang="id-ID" sz="3200" b="1" kern="0" dirty="0">
              <a:solidFill>
                <a:srgbClr val="70AD47">
                  <a:lumMod val="50000"/>
                </a:srgbClr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  <p:sp>
        <p:nvSpPr>
          <p:cNvPr id="98" name="Rounded Rectangle 5">
            <a:extLst>
              <a:ext uri="{FF2B5EF4-FFF2-40B4-BE49-F238E27FC236}">
                <a16:creationId xmlns:a16="http://schemas.microsoft.com/office/drawing/2014/main" id="{B400E376-585D-4059-923F-739261F7B1C7}"/>
              </a:ext>
            </a:extLst>
          </p:cNvPr>
          <p:cNvSpPr/>
          <p:nvPr/>
        </p:nvSpPr>
        <p:spPr>
          <a:xfrm>
            <a:off x="6703993" y="3622097"/>
            <a:ext cx="574516" cy="468455"/>
          </a:xfrm>
          <a:prstGeom prst="round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91242" tIns="45622" rIns="91242" bIns="45622" rtlCol="0" anchor="ctr"/>
          <a:lstStyle/>
          <a:p>
            <a:pPr defTabSz="45463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ID" sz="3200" b="1" kern="0" dirty="0">
                <a:solidFill>
                  <a:srgbClr val="70AD47">
                    <a:lumMod val="50000"/>
                  </a:srgbClr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6</a:t>
            </a:r>
            <a:endParaRPr lang="id-ID" sz="3200" b="1" kern="0" dirty="0">
              <a:solidFill>
                <a:srgbClr val="70AD47">
                  <a:lumMod val="50000"/>
                </a:srgbClr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  <p:sp>
        <p:nvSpPr>
          <p:cNvPr id="100" name="Rounded Rectangle 5">
            <a:extLst>
              <a:ext uri="{FF2B5EF4-FFF2-40B4-BE49-F238E27FC236}">
                <a16:creationId xmlns:a16="http://schemas.microsoft.com/office/drawing/2014/main" id="{080EEF9C-659D-4D70-A297-923984591956}"/>
              </a:ext>
            </a:extLst>
          </p:cNvPr>
          <p:cNvSpPr/>
          <p:nvPr/>
        </p:nvSpPr>
        <p:spPr>
          <a:xfrm>
            <a:off x="10022488" y="4773217"/>
            <a:ext cx="1690071" cy="362655"/>
          </a:xfrm>
          <a:prstGeom prst="round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91242" tIns="45622" rIns="91242" bIns="45622" rtlCol="0" anchor="ctr"/>
          <a:lstStyle/>
          <a:p>
            <a:pPr defTabSz="45463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ID" sz="2800" b="1" kern="0" dirty="0">
                <a:solidFill>
                  <a:prstClr val="white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97,46 %</a:t>
            </a:r>
            <a:endParaRPr lang="id-ID" sz="2800" b="1" kern="0" dirty="0">
              <a:solidFill>
                <a:prstClr val="white"/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172E987E-2350-4213-8A7B-FFDDA0FB79EB}"/>
              </a:ext>
            </a:extLst>
          </p:cNvPr>
          <p:cNvSpPr/>
          <p:nvPr/>
        </p:nvSpPr>
        <p:spPr>
          <a:xfrm>
            <a:off x="10148115" y="5237306"/>
            <a:ext cx="1306807" cy="45719"/>
          </a:xfrm>
          <a:prstGeom prst="rect">
            <a:avLst/>
          </a:prstGeom>
          <a:gradFill flip="none" rotWithShape="1">
            <a:gsLst>
              <a:gs pos="0">
                <a:srgbClr val="FFFF00">
                  <a:tint val="66000"/>
                  <a:satMod val="160000"/>
                </a:srgbClr>
              </a:gs>
              <a:gs pos="50000">
                <a:srgbClr val="FFFF00">
                  <a:tint val="44500"/>
                  <a:satMod val="160000"/>
                </a:srgbClr>
              </a:gs>
              <a:gs pos="100000">
                <a:srgbClr val="FFFF00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ID" dirty="0">
              <a:solidFill>
                <a:prstClr val="white"/>
              </a:solidFill>
            </a:endParaRPr>
          </a:p>
        </p:txBody>
      </p:sp>
      <p:sp>
        <p:nvSpPr>
          <p:cNvPr id="102" name="Rounded Rectangle 5">
            <a:extLst>
              <a:ext uri="{FF2B5EF4-FFF2-40B4-BE49-F238E27FC236}">
                <a16:creationId xmlns:a16="http://schemas.microsoft.com/office/drawing/2014/main" id="{03577AD8-8711-4A62-B276-B212008B35BC}"/>
              </a:ext>
            </a:extLst>
          </p:cNvPr>
          <p:cNvSpPr/>
          <p:nvPr/>
        </p:nvSpPr>
        <p:spPr>
          <a:xfrm>
            <a:off x="4401379" y="1116340"/>
            <a:ext cx="1690071" cy="362655"/>
          </a:xfrm>
          <a:prstGeom prst="round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91242" tIns="45622" rIns="91242" bIns="45622" rtlCol="0" anchor="ctr"/>
          <a:lstStyle/>
          <a:p>
            <a:pPr defTabSz="45463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ID" sz="2800" b="1" kern="0" dirty="0">
                <a:solidFill>
                  <a:prstClr val="white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97,64 %</a:t>
            </a:r>
            <a:endParaRPr lang="id-ID" sz="2800" b="1" kern="0" dirty="0">
              <a:solidFill>
                <a:prstClr val="white"/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443D95FA-C93A-40C7-B64A-BC89A53BDB0F}"/>
              </a:ext>
            </a:extLst>
          </p:cNvPr>
          <p:cNvSpPr/>
          <p:nvPr/>
        </p:nvSpPr>
        <p:spPr>
          <a:xfrm>
            <a:off x="4527006" y="1580429"/>
            <a:ext cx="1306807" cy="45719"/>
          </a:xfrm>
          <a:prstGeom prst="rect">
            <a:avLst/>
          </a:prstGeom>
          <a:gradFill flip="none" rotWithShape="1">
            <a:gsLst>
              <a:gs pos="0">
                <a:srgbClr val="FFFF00">
                  <a:tint val="66000"/>
                  <a:satMod val="160000"/>
                </a:srgbClr>
              </a:gs>
              <a:gs pos="50000">
                <a:srgbClr val="FFFF00">
                  <a:tint val="44500"/>
                  <a:satMod val="160000"/>
                </a:srgbClr>
              </a:gs>
              <a:gs pos="100000">
                <a:srgbClr val="FFFF00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ID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62448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4D6D5B-146B-48ED-AB56-1ABBE0048A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Dashboard masing-masing </a:t>
            </a:r>
            <a:r>
              <a:rPr lang="en-US" dirty="0" err="1"/>
              <a:t>aplikasi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09AA3D-8EAF-4958-AA25-AEAF9F43CA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455" y="1040784"/>
            <a:ext cx="5074865" cy="220691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235C652-8DC4-4E7E-8560-692519E3C9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4275" y="1040784"/>
            <a:ext cx="5360166" cy="220691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B6F81EA-EBFC-4600-AD29-AF73E87CDD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4275" y="3846430"/>
            <a:ext cx="5358384" cy="216445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CA56E83-D38E-4A22-BD23-50FDB61F42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2400" y="3767738"/>
            <a:ext cx="5074920" cy="2321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0271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341B83-1A35-40CD-8E6E-8E5E3C7453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2561" y="-48315"/>
            <a:ext cx="10048240" cy="879889"/>
          </a:xfrm>
        </p:spPr>
        <p:txBody>
          <a:bodyPr>
            <a:noAutofit/>
          </a:bodyPr>
          <a:lstStyle/>
          <a:p>
            <a:r>
              <a:rPr lang="en-US" sz="2800" dirty="0"/>
              <a:t>Proses Integrasi </a:t>
            </a:r>
            <a:r>
              <a:rPr lang="en-US" sz="2800" dirty="0" err="1"/>
              <a:t>Sistem</a:t>
            </a:r>
            <a:r>
              <a:rPr lang="en-US" sz="2800" dirty="0"/>
              <a:t> </a:t>
            </a:r>
            <a:r>
              <a:rPr lang="en-US" sz="2800" dirty="0" err="1"/>
              <a:t>informasi</a:t>
            </a:r>
            <a:r>
              <a:rPr lang="en-US" sz="2800" dirty="0"/>
              <a:t> </a:t>
            </a:r>
            <a:r>
              <a:rPr lang="en-US" sz="2800" dirty="0" err="1"/>
              <a:t>ke</a:t>
            </a:r>
            <a:r>
              <a:rPr lang="en-US" sz="2800" dirty="0"/>
              <a:t> dalam </a:t>
            </a:r>
            <a:r>
              <a:rPr lang="en-US" sz="2800" dirty="0" err="1"/>
              <a:t>SiMevi</a:t>
            </a:r>
            <a:br>
              <a:rPr lang="en-US" sz="2800" dirty="0"/>
            </a:br>
            <a:r>
              <a:rPr lang="en-US" sz="2800" dirty="0" err="1"/>
              <a:t>menuju</a:t>
            </a:r>
            <a:r>
              <a:rPr lang="en-US" sz="2800" dirty="0"/>
              <a:t> Satu Data </a:t>
            </a:r>
            <a:r>
              <a:rPr lang="en-US" sz="2800" dirty="0" err="1"/>
              <a:t>Hortikultura</a:t>
            </a:r>
            <a:r>
              <a:rPr lang="en-US" sz="2800" dirty="0"/>
              <a:t> Indonesia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3418AD5-7F5D-4E3A-8B6C-15EB7B4C03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173" t="37456" r="18707" b="19194"/>
          <a:stretch/>
        </p:blipFill>
        <p:spPr>
          <a:xfrm>
            <a:off x="37483" y="1076960"/>
            <a:ext cx="12138907" cy="4842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8660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14683A-37DE-475F-9499-1E617FCAE2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Four layers of data processing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462F35FC-150F-461D-A337-A48724308D9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69662204"/>
              </p:ext>
            </p:extLst>
          </p:nvPr>
        </p:nvGraphicFramePr>
        <p:xfrm>
          <a:off x="1071563" y="1085575"/>
          <a:ext cx="10527401" cy="49576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5171FA45-265F-41B7-B1A3-E61A2C78475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6677" t="34898" r="24493" b="32981"/>
          <a:stretch/>
        </p:blipFill>
        <p:spPr>
          <a:xfrm>
            <a:off x="965415" y="5287656"/>
            <a:ext cx="2041946" cy="755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3847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ECB03D-D416-45DD-AB2D-9C8A1E6D8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Tahapan</a:t>
            </a:r>
            <a:r>
              <a:rPr lang="en-US" dirty="0"/>
              <a:t> </a:t>
            </a:r>
            <a:r>
              <a:rPr lang="en-US" dirty="0" err="1"/>
              <a:t>pelaksanaan</a:t>
            </a:r>
            <a:endParaRPr lang="en-US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DAE8C88B-DD95-452B-80A1-EC37EBD41CF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60361193"/>
              </p:ext>
            </p:extLst>
          </p:nvPr>
        </p:nvGraphicFramePr>
        <p:xfrm>
          <a:off x="574040" y="411480"/>
          <a:ext cx="11242040" cy="60350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9C6C0AC4-49FD-41D1-BB29-2C68558703E1}"/>
              </a:ext>
            </a:extLst>
          </p:cNvPr>
          <p:cNvSpPr txBox="1"/>
          <p:nvPr/>
        </p:nvSpPr>
        <p:spPr>
          <a:xfrm>
            <a:off x="5435598" y="5065266"/>
            <a:ext cx="3820160" cy="1015663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lvl="0" algn="ctr"/>
            <a:r>
              <a:rPr lang="en-US" sz="2000" dirty="0" err="1"/>
              <a:t>geospasial</a:t>
            </a:r>
            <a:r>
              <a:rPr lang="en-US" sz="2000" dirty="0"/>
              <a:t>, </a:t>
            </a:r>
            <a:r>
              <a:rPr lang="en-US" sz="2000" dirty="0" err="1"/>
              <a:t>petani</a:t>
            </a:r>
            <a:r>
              <a:rPr lang="en-US" sz="2000" dirty="0"/>
              <a:t>, Kelompok </a:t>
            </a:r>
            <a:r>
              <a:rPr lang="en-US" sz="2000" dirty="0" err="1"/>
              <a:t>tani</a:t>
            </a:r>
            <a:r>
              <a:rPr lang="en-US" sz="2000" dirty="0"/>
              <a:t>, </a:t>
            </a:r>
            <a:r>
              <a:rPr lang="en-US" sz="2000" dirty="0" err="1"/>
              <a:t>perusahaan</a:t>
            </a:r>
            <a:r>
              <a:rPr lang="en-US" sz="2000" dirty="0"/>
              <a:t>, </a:t>
            </a:r>
            <a:r>
              <a:rPr lang="en-US" sz="2000" dirty="0" err="1"/>
              <a:t>iklim</a:t>
            </a:r>
            <a:r>
              <a:rPr lang="en-US" sz="2000" dirty="0"/>
              <a:t>, </a:t>
            </a:r>
            <a:r>
              <a:rPr lang="en-US" sz="2000" dirty="0" err="1"/>
              <a:t>deskripsi</a:t>
            </a:r>
            <a:r>
              <a:rPr lang="en-US" sz="2000" dirty="0"/>
              <a:t> </a:t>
            </a:r>
            <a:r>
              <a:rPr lang="en-US" sz="2000" dirty="0" err="1"/>
              <a:t>benih</a:t>
            </a:r>
            <a:r>
              <a:rPr lang="en-US" sz="2000" dirty="0"/>
              <a:t>, </a:t>
            </a:r>
            <a:r>
              <a:rPr lang="en-US" sz="2000" dirty="0" err="1"/>
              <a:t>deskripsi</a:t>
            </a:r>
            <a:r>
              <a:rPr lang="en-US" sz="2000" dirty="0"/>
              <a:t> </a:t>
            </a:r>
            <a:r>
              <a:rPr lang="en-US" sz="2000" dirty="0" err="1"/>
              <a:t>alsintan</a:t>
            </a:r>
            <a:r>
              <a:rPr lang="en-US" sz="2000" dirty="0"/>
              <a:t>, DPI, OPT, </a:t>
            </a:r>
            <a:r>
              <a:rPr lang="en-US" sz="2000" dirty="0" err="1"/>
              <a:t>dll</a:t>
            </a:r>
            <a:endParaRPr lang="en-US" sz="2000" dirty="0"/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273EEA4B-5B90-4813-A4FD-C5573A0ADE99}"/>
              </a:ext>
            </a:extLst>
          </p:cNvPr>
          <p:cNvSpPr/>
          <p:nvPr/>
        </p:nvSpPr>
        <p:spPr>
          <a:xfrm rot="10800000">
            <a:off x="7000238" y="4506466"/>
            <a:ext cx="690880" cy="558800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49C3EF-C569-44C0-8A11-3A83F9B5ED40}"/>
              </a:ext>
            </a:extLst>
          </p:cNvPr>
          <p:cNvSpPr txBox="1"/>
          <p:nvPr/>
        </p:nvSpPr>
        <p:spPr>
          <a:xfrm>
            <a:off x="4135119" y="750294"/>
            <a:ext cx="2377442" cy="1015663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lvl="0" algn="ctr"/>
            <a:r>
              <a:rPr lang="en-US" sz="2000" dirty="0"/>
              <a:t>Important and Urgent Analysis method</a:t>
            </a:r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B3E6D065-C246-4521-9046-33D7C69B5BBC}"/>
              </a:ext>
            </a:extLst>
          </p:cNvPr>
          <p:cNvSpPr/>
          <p:nvPr/>
        </p:nvSpPr>
        <p:spPr>
          <a:xfrm>
            <a:off x="4978400" y="1774940"/>
            <a:ext cx="690880" cy="558800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2663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: Rounded Corners 7">
            <a:extLst>
              <a:ext uri="{FF2B5EF4-FFF2-40B4-BE49-F238E27FC236}">
                <a16:creationId xmlns:a16="http://schemas.microsoft.com/office/drawing/2014/main" id="{66DFB90C-814E-404A-A14D-160E5A3913EB}"/>
              </a:ext>
            </a:extLst>
          </p:cNvPr>
          <p:cNvSpPr/>
          <p:nvPr/>
        </p:nvSpPr>
        <p:spPr>
          <a:xfrm>
            <a:off x="3907648" y="1705214"/>
            <a:ext cx="3624196" cy="4207152"/>
          </a:xfrm>
          <a:prstGeom prst="roundRect">
            <a:avLst/>
          </a:prstGeom>
          <a:solidFill>
            <a:srgbClr val="FF0000"/>
          </a:solidFill>
          <a:ln w="28575"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ID">
              <a:solidFill>
                <a:prstClr val="white"/>
              </a:solidFill>
            </a:endParaRPr>
          </a:p>
        </p:txBody>
      </p:sp>
      <p:sp>
        <p:nvSpPr>
          <p:cNvPr id="26" name="Rectangle: Rounded Corners 7">
            <a:extLst>
              <a:ext uri="{FF2B5EF4-FFF2-40B4-BE49-F238E27FC236}">
                <a16:creationId xmlns:a16="http://schemas.microsoft.com/office/drawing/2014/main" id="{5BBEFC3B-E80B-4110-83EF-189D57EB3CC5}"/>
              </a:ext>
            </a:extLst>
          </p:cNvPr>
          <p:cNvSpPr/>
          <p:nvPr/>
        </p:nvSpPr>
        <p:spPr>
          <a:xfrm>
            <a:off x="7693427" y="1756843"/>
            <a:ext cx="4252860" cy="4155523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 w="28575"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ID">
              <a:solidFill>
                <a:prstClr val="white"/>
              </a:solidFill>
            </a:endParaRPr>
          </a:p>
        </p:txBody>
      </p:sp>
      <p:sp>
        <p:nvSpPr>
          <p:cNvPr id="31" name="Rectangle: Rounded Corners 7">
            <a:extLst>
              <a:ext uri="{FF2B5EF4-FFF2-40B4-BE49-F238E27FC236}">
                <a16:creationId xmlns:a16="http://schemas.microsoft.com/office/drawing/2014/main" id="{7A102B14-1AA4-4CDF-A297-B223B21FCE3E}"/>
              </a:ext>
            </a:extLst>
          </p:cNvPr>
          <p:cNvSpPr/>
          <p:nvPr/>
        </p:nvSpPr>
        <p:spPr>
          <a:xfrm>
            <a:off x="3701541" y="1543723"/>
            <a:ext cx="3803679" cy="4369687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ID" dirty="0">
                <a:solidFill>
                  <a:prstClr val="white"/>
                </a:solidFill>
              </a:rPr>
              <a:t>                                                             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311DFF4-2387-40BB-B91E-DF3BE7E8BA73}"/>
              </a:ext>
            </a:extLst>
          </p:cNvPr>
          <p:cNvSpPr txBox="1"/>
          <p:nvPr/>
        </p:nvSpPr>
        <p:spPr>
          <a:xfrm>
            <a:off x="3701524" y="1812049"/>
            <a:ext cx="388528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500" b="1" dirty="0">
                <a:solidFill>
                  <a:prstClr val="black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Monitoring </a:t>
            </a:r>
            <a:r>
              <a:rPr lang="en-US" sz="1500" b="1" dirty="0" err="1">
                <a:solidFill>
                  <a:prstClr val="black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Pelaksanaan</a:t>
            </a:r>
            <a:r>
              <a:rPr lang="en-US" sz="1500" b="1" dirty="0">
                <a:solidFill>
                  <a:prstClr val="black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500" b="1" dirty="0" err="1">
                <a:solidFill>
                  <a:prstClr val="black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sd</a:t>
            </a:r>
            <a:r>
              <a:rPr lang="en-US" sz="1500" b="1" dirty="0">
                <a:solidFill>
                  <a:prstClr val="black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Output </a:t>
            </a:r>
            <a:r>
              <a:rPr lang="en-US" sz="1500" b="1" dirty="0" err="1">
                <a:solidFill>
                  <a:prstClr val="black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Melalui</a:t>
            </a:r>
            <a:r>
              <a:rPr lang="en-US" sz="1500" b="1" dirty="0">
                <a:solidFill>
                  <a:prstClr val="black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500" b="1" dirty="0" err="1">
                <a:solidFill>
                  <a:prstClr val="black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Aplikasi</a:t>
            </a:r>
            <a:r>
              <a:rPr lang="en-US" sz="1500" b="1" dirty="0">
                <a:solidFill>
                  <a:prstClr val="black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SIMEVI </a:t>
            </a:r>
          </a:p>
        </p:txBody>
      </p:sp>
      <p:sp>
        <p:nvSpPr>
          <p:cNvPr id="34" name="Rectangle: Rounded Corners 7">
            <a:extLst>
              <a:ext uri="{FF2B5EF4-FFF2-40B4-BE49-F238E27FC236}">
                <a16:creationId xmlns:a16="http://schemas.microsoft.com/office/drawing/2014/main" id="{7A102B14-1AA4-4CDF-A297-B223B21FCE3E}"/>
              </a:ext>
            </a:extLst>
          </p:cNvPr>
          <p:cNvSpPr/>
          <p:nvPr/>
        </p:nvSpPr>
        <p:spPr>
          <a:xfrm>
            <a:off x="7611840" y="1487562"/>
            <a:ext cx="4437238" cy="4468271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ID" dirty="0">
              <a:solidFill>
                <a:prstClr val="white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311DFF4-2387-40BB-B91E-DF3BE7E8BA73}"/>
              </a:ext>
            </a:extLst>
          </p:cNvPr>
          <p:cNvSpPr txBox="1"/>
          <p:nvPr/>
        </p:nvSpPr>
        <p:spPr>
          <a:xfrm>
            <a:off x="7681677" y="1651282"/>
            <a:ext cx="43674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400" b="1" dirty="0">
                <a:solidFill>
                  <a:prstClr val="black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Monitoring </a:t>
            </a:r>
            <a:r>
              <a:rPr lang="en-US" sz="1400" b="1" dirty="0" err="1">
                <a:solidFill>
                  <a:prstClr val="black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Pemanfaatan</a:t>
            </a:r>
            <a:r>
              <a:rPr lang="en-US" sz="1400" b="1" dirty="0">
                <a:solidFill>
                  <a:prstClr val="black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b="1" dirty="0" err="1">
                <a:solidFill>
                  <a:prstClr val="black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Bantuan</a:t>
            </a:r>
            <a:r>
              <a:rPr lang="en-US" sz="1400" b="1" dirty="0">
                <a:solidFill>
                  <a:prstClr val="black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b="1" dirty="0" err="1">
                <a:solidFill>
                  <a:prstClr val="black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sd</a:t>
            </a:r>
            <a:r>
              <a:rPr lang="en-US" sz="1400" b="1" dirty="0">
                <a:solidFill>
                  <a:prstClr val="black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Outcome 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A46E0EC-B93D-46BD-A2A7-DBEB044BD4AB}"/>
              </a:ext>
            </a:extLst>
          </p:cNvPr>
          <p:cNvSpPr/>
          <p:nvPr/>
        </p:nvSpPr>
        <p:spPr>
          <a:xfrm>
            <a:off x="3918274" y="2549062"/>
            <a:ext cx="3451782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  <a:defRPr/>
            </a:pPr>
            <a:r>
              <a:rPr lang="en-US" sz="1400" dirty="0" err="1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Penerima</a:t>
            </a: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Bantuan</a:t>
            </a: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(Nama </a:t>
            </a:r>
            <a:r>
              <a:rPr lang="en-US" sz="1400" dirty="0" err="1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penerima</a:t>
            </a: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nama</a:t>
            </a: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Poktan</a:t>
            </a: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alamat</a:t>
            </a: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(</a:t>
            </a:r>
            <a:r>
              <a:rPr lang="en-US" sz="1400" dirty="0" err="1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koordinat</a:t>
            </a: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polygon), Target Vol</a:t>
            </a:r>
          </a:p>
          <a:p>
            <a:pPr marL="342900" indent="-342900">
              <a:buFont typeface="+mj-lt"/>
              <a:buAutoNum type="arabicPeriod"/>
              <a:defRPr/>
            </a:pPr>
            <a:r>
              <a:rPr lang="en-US" sz="1400" dirty="0" err="1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Progres</a:t>
            </a: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Pengadaan</a:t>
            </a: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(</a:t>
            </a:r>
            <a:r>
              <a:rPr lang="en-US" sz="1400" dirty="0" err="1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Bulanan</a:t>
            </a: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</a:p>
          <a:p>
            <a:pPr marL="646112" indent="-285750">
              <a:buFont typeface="Arial" panose="020B0604020202020204" pitchFamily="34" charset="0"/>
              <a:buChar char="•"/>
              <a:defRPr/>
            </a:pPr>
            <a:r>
              <a:rPr lang="en-US" sz="1400" dirty="0" err="1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Komponen</a:t>
            </a: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dan</a:t>
            </a: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Volume </a:t>
            </a:r>
            <a:r>
              <a:rPr lang="en-US" sz="1400" dirty="0" err="1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bantuan</a:t>
            </a:r>
            <a:endParaRPr lang="en-US" sz="1400" dirty="0">
              <a:solidFill>
                <a:prstClr val="black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646112" indent="-285750">
              <a:buFont typeface="Arial" panose="020B0604020202020204" pitchFamily="34" charset="0"/>
              <a:buChar char="•"/>
              <a:defRPr/>
            </a:pPr>
            <a:r>
              <a:rPr lang="en-US" sz="1400" dirty="0" err="1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Penyiapan</a:t>
            </a: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dokumen</a:t>
            </a: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pengadaan</a:t>
            </a:r>
            <a:endParaRPr lang="en-US" sz="1400" dirty="0">
              <a:solidFill>
                <a:prstClr val="black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646112" indent="-285750">
              <a:buFont typeface="Arial" panose="020B0604020202020204" pitchFamily="34" charset="0"/>
              <a:buChar char="•"/>
              <a:defRPr/>
            </a:pPr>
            <a:r>
              <a:rPr lang="en-US" sz="1400" dirty="0" err="1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Kontrak</a:t>
            </a:r>
            <a:endParaRPr lang="en-US" sz="1400" dirty="0">
              <a:solidFill>
                <a:prstClr val="black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628650" indent="-285750">
              <a:buFont typeface="Arial" panose="020B0604020202020204" pitchFamily="34" charset="0"/>
              <a:buChar char="•"/>
              <a:defRPr/>
            </a:pPr>
            <a:r>
              <a:rPr lang="en-US" sz="1400" dirty="0" err="1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Pelaksanaan</a:t>
            </a: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kontak</a:t>
            </a: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(</a:t>
            </a:r>
            <a:r>
              <a:rPr lang="en-US" sz="1400" dirty="0" err="1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Distribusi</a:t>
            </a: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bantuan</a:t>
            </a: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</a:t>
            </a:r>
            <a:r>
              <a:rPr lang="en-US" sz="1400" dirty="0" err="1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pembangunan</a:t>
            </a: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bangsal</a:t>
            </a: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</a:p>
          <a:p>
            <a:pPr marL="628650" indent="-285750"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BAST </a:t>
            </a:r>
          </a:p>
          <a:p>
            <a:pPr marL="355600" indent="-355600">
              <a:tabLst>
                <a:tab pos="355600" algn="l"/>
              </a:tabLst>
              <a:defRPr/>
            </a:pP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3. 	</a:t>
            </a:r>
            <a:r>
              <a:rPr lang="en-US" sz="1400" dirty="0" err="1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Realisasi</a:t>
            </a: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Keuangan</a:t>
            </a: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(</a:t>
            </a:r>
            <a:r>
              <a:rPr lang="en-US" sz="1400" dirty="0" err="1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Rp</a:t>
            </a: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 </a:t>
            </a:r>
            <a:r>
              <a:rPr lang="en-US" sz="1400" dirty="0" err="1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dan</a:t>
            </a: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Realisasi</a:t>
            </a: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output (Ha/Kg/Unit/,</a:t>
            </a:r>
            <a:r>
              <a:rPr lang="en-US" sz="1400" dirty="0" err="1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dll</a:t>
            </a: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), </a:t>
            </a:r>
            <a:r>
              <a:rPr lang="en-US" sz="1400" dirty="0" err="1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Persentase</a:t>
            </a: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(%)</a:t>
            </a:r>
          </a:p>
          <a:p>
            <a:pPr marL="342900" indent="-342900">
              <a:buFontTx/>
              <a:buAutoNum type="arabicPeriod" startAt="4"/>
              <a:tabLst>
                <a:tab pos="355600" algn="l"/>
              </a:tabLst>
              <a:defRPr/>
            </a:pPr>
            <a:r>
              <a:rPr lang="en-US" sz="1400" dirty="0" err="1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Permasalahan</a:t>
            </a: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Pengadaan</a:t>
            </a:r>
            <a:endParaRPr lang="en-US" sz="1400" dirty="0">
              <a:solidFill>
                <a:prstClr val="black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indent="-342900">
              <a:buFontTx/>
              <a:buAutoNum type="arabicPeriod" startAt="4"/>
              <a:tabLst>
                <a:tab pos="355600" algn="l"/>
              </a:tabLst>
              <a:defRPr/>
            </a:pPr>
            <a:r>
              <a:rPr lang="en-US" sz="1400" dirty="0" err="1">
                <a:solidFill>
                  <a:prstClr val="black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Evaluasi</a:t>
            </a: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/</a:t>
            </a:r>
            <a:r>
              <a:rPr lang="en-US" sz="1400" dirty="0" err="1">
                <a:solidFill>
                  <a:prstClr val="black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Penilaian</a:t>
            </a: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kinerja</a:t>
            </a: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Satker</a:t>
            </a:r>
            <a:endParaRPr lang="en-ID" sz="1400" dirty="0">
              <a:solidFill>
                <a:prstClr val="black"/>
              </a:solidFill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11" name="U-Turn Arrow 10"/>
          <p:cNvSpPr/>
          <p:nvPr/>
        </p:nvSpPr>
        <p:spPr>
          <a:xfrm>
            <a:off x="2078371" y="1222982"/>
            <a:ext cx="8107848" cy="320739"/>
          </a:xfrm>
          <a:prstGeom prst="uturnArrow">
            <a:avLst>
              <a:gd name="adj1" fmla="val 13026"/>
              <a:gd name="adj2" fmla="val 25000"/>
              <a:gd name="adj3" fmla="val 37045"/>
              <a:gd name="adj4" fmla="val 43750"/>
              <a:gd name="adj5" fmla="val 75000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srgbClr val="0070C0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D64FF9B9-D068-43BD-AE38-6E43B0EC9594}"/>
              </a:ext>
            </a:extLst>
          </p:cNvPr>
          <p:cNvSpPr/>
          <p:nvPr/>
        </p:nvSpPr>
        <p:spPr>
          <a:xfrm>
            <a:off x="3871061" y="2392074"/>
            <a:ext cx="3465699" cy="4571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ID" sz="1500" dirty="0">
                <a:solidFill>
                  <a:prstClr val="white"/>
                </a:solidFill>
              </a:rPr>
              <a:t>                </a:t>
            </a:r>
          </a:p>
        </p:txBody>
      </p:sp>
      <p:sp>
        <p:nvSpPr>
          <p:cNvPr id="58" name="U-Turn Arrow 57"/>
          <p:cNvSpPr/>
          <p:nvPr/>
        </p:nvSpPr>
        <p:spPr>
          <a:xfrm>
            <a:off x="2078371" y="1220531"/>
            <a:ext cx="3753738" cy="385605"/>
          </a:xfrm>
          <a:prstGeom prst="uturnArrow">
            <a:avLst>
              <a:gd name="adj1" fmla="val 11591"/>
              <a:gd name="adj2" fmla="val 25000"/>
              <a:gd name="adj3" fmla="val 37045"/>
              <a:gd name="adj4" fmla="val 43750"/>
              <a:gd name="adj5" fmla="val 75000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E41D7E1E-22E9-418F-BD5E-47DB5E1E77B3}"/>
              </a:ext>
            </a:extLst>
          </p:cNvPr>
          <p:cNvSpPr/>
          <p:nvPr/>
        </p:nvSpPr>
        <p:spPr>
          <a:xfrm>
            <a:off x="7909476" y="2007698"/>
            <a:ext cx="3993331" cy="45719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ID" sz="1500">
              <a:solidFill>
                <a:prstClr val="white"/>
              </a:solidFill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3A46E0EC-B93D-46BD-A2A7-DBEB044BD4AB}"/>
              </a:ext>
            </a:extLst>
          </p:cNvPr>
          <p:cNvSpPr/>
          <p:nvPr/>
        </p:nvSpPr>
        <p:spPr>
          <a:xfrm>
            <a:off x="7788915" y="2074439"/>
            <a:ext cx="4252531" cy="3754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6700" indent="-266700">
              <a:buFont typeface="+mj-lt"/>
              <a:buAutoNum type="arabicPeriod"/>
              <a:tabLst>
                <a:tab pos="266700" algn="l"/>
              </a:tabLst>
              <a:defRPr/>
            </a:pPr>
            <a:r>
              <a:rPr lang="en-US" sz="1400" dirty="0" err="1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Identitas</a:t>
            </a: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Kampung</a:t>
            </a: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Poktan,No</a:t>
            </a: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Registrasi</a:t>
            </a:r>
            <a:endParaRPr lang="en-US" sz="1400" dirty="0">
              <a:solidFill>
                <a:prstClr val="black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66700" indent="-266700">
              <a:buFont typeface="+mj-lt"/>
              <a:buAutoNum type="arabicPeriod"/>
              <a:tabLst>
                <a:tab pos="266700" algn="l"/>
              </a:tabLst>
              <a:defRPr/>
            </a:pP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Peta Digital, </a:t>
            </a:r>
            <a:r>
              <a:rPr lang="en-US" sz="1400" dirty="0" err="1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Titik</a:t>
            </a: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Koordinat,Polygon</a:t>
            </a:r>
            <a:endParaRPr lang="en-US" sz="1400" dirty="0">
              <a:solidFill>
                <a:prstClr val="black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66700" indent="-266700">
              <a:buFont typeface="+mj-lt"/>
              <a:buAutoNum type="arabicPeriod"/>
              <a:tabLst>
                <a:tab pos="266700" algn="l"/>
              </a:tabLst>
              <a:defRPr/>
            </a:pPr>
            <a:r>
              <a:rPr lang="en-US" sz="1400" dirty="0" err="1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Jenis</a:t>
            </a: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Bantuan</a:t>
            </a: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Volume </a:t>
            </a:r>
            <a:r>
              <a:rPr lang="en-US" sz="1400" dirty="0" err="1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dan</a:t>
            </a: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Nilai</a:t>
            </a: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(</a:t>
            </a:r>
            <a:r>
              <a:rPr lang="en-US" sz="1400" dirty="0" err="1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Rp</a:t>
            </a: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</a:p>
          <a:p>
            <a:pPr marL="266700" indent="-266700">
              <a:buFont typeface="+mj-lt"/>
              <a:buAutoNum type="arabicPeriod"/>
              <a:tabLst>
                <a:tab pos="266700" algn="l"/>
              </a:tabLst>
              <a:defRPr/>
            </a:pPr>
            <a:r>
              <a:rPr lang="en-US" sz="1400" dirty="0" err="1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Waktu</a:t>
            </a: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tanam</a:t>
            </a: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dan</a:t>
            </a: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panen</a:t>
            </a: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/</a:t>
            </a:r>
            <a:r>
              <a:rPr lang="en-US" sz="1400" dirty="0" err="1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Pemanfaatan</a:t>
            </a: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bantuan</a:t>
            </a:r>
            <a:endParaRPr lang="en-US" sz="1400" dirty="0">
              <a:solidFill>
                <a:prstClr val="black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66700" indent="-266700">
              <a:buFont typeface="+mj-lt"/>
              <a:buAutoNum type="arabicPeriod"/>
              <a:tabLst>
                <a:tab pos="266700" algn="l"/>
              </a:tabLst>
              <a:defRPr/>
            </a:pPr>
            <a:r>
              <a:rPr lang="en-US" sz="1400" dirty="0" err="1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Perkembangan</a:t>
            </a: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</a:t>
            </a:r>
            <a:r>
              <a:rPr lang="en-US" sz="1400" dirty="0" err="1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Kondisi</a:t>
            </a: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pertanaman</a:t>
            </a: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/Usaha:</a:t>
            </a:r>
          </a:p>
          <a:p>
            <a:pPr marL="444500" indent="-444500">
              <a:tabLst>
                <a:tab pos="266700" algn="l"/>
              </a:tabLst>
              <a:defRPr/>
            </a:pP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- 	</a:t>
            </a:r>
            <a:r>
              <a:rPr lang="en-US" sz="1400" dirty="0" err="1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sayuran</a:t>
            </a: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: </a:t>
            </a:r>
            <a:r>
              <a:rPr lang="en-US" sz="1400" dirty="0" err="1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bulanan</a:t>
            </a: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</a:t>
            </a:r>
            <a:r>
              <a:rPr lang="en-US" sz="1400" dirty="0" err="1">
                <a:solidFill>
                  <a:srgbClr val="FF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mati</a:t>
            </a:r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__%, </a:t>
            </a:r>
            <a:r>
              <a:rPr lang="en-US" sz="1400" dirty="0" err="1">
                <a:solidFill>
                  <a:srgbClr val="FF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hidup</a:t>
            </a:r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__%, </a:t>
            </a:r>
            <a:r>
              <a:rPr lang="en-US" sz="1400" dirty="0" err="1">
                <a:solidFill>
                  <a:srgbClr val="FF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Ket</a:t>
            </a:r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</a:p>
          <a:p>
            <a:pPr marL="444500" indent="-444500">
              <a:tabLst>
                <a:tab pos="266700" algn="l"/>
                <a:tab pos="541338" algn="l"/>
              </a:tabLst>
              <a:defRPr/>
            </a:pP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	- 	Tan </a:t>
            </a:r>
            <a:r>
              <a:rPr lang="en-US" sz="1400" dirty="0" err="1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buah</a:t>
            </a: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: </a:t>
            </a:r>
            <a:r>
              <a:rPr lang="en-US" sz="1400" dirty="0" err="1">
                <a:solidFill>
                  <a:srgbClr val="FF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Populasi</a:t>
            </a:r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FF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awal</a:t>
            </a:r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FF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Kondisi</a:t>
            </a:r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FF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pertanman</a:t>
            </a:r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(Mati__%, </a:t>
            </a:r>
            <a:r>
              <a:rPr lang="en-US" sz="1400" dirty="0" err="1">
                <a:solidFill>
                  <a:srgbClr val="FF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Hidup</a:t>
            </a:r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__%)</a:t>
            </a: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per </a:t>
            </a:r>
            <a:r>
              <a:rPr lang="en-US" sz="1400" dirty="0" err="1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tahun</a:t>
            </a: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/semester </a:t>
            </a:r>
          </a:p>
          <a:p>
            <a:pPr marL="444500" indent="-444500">
              <a:tabLst>
                <a:tab pos="266700" algn="l"/>
                <a:tab pos="541338" algn="l"/>
              </a:tabLst>
              <a:defRPr/>
            </a:pP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-  </a:t>
            </a:r>
            <a:r>
              <a:rPr lang="en-US" sz="1400" dirty="0" err="1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Pemanfaatan</a:t>
            </a: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sarana</a:t>
            </a: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UMKM</a:t>
            </a:r>
          </a:p>
          <a:p>
            <a:pPr>
              <a:tabLst>
                <a:tab pos="355600" algn="l"/>
              </a:tabLst>
              <a:defRPr/>
            </a:pP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3.	</a:t>
            </a:r>
            <a:r>
              <a:rPr lang="en-US" sz="1400" dirty="0" err="1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Permasalahan</a:t>
            </a: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budidaya</a:t>
            </a: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</a:t>
            </a:r>
            <a:r>
              <a:rPr lang="en-US" sz="1400" dirty="0" err="1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usaha</a:t>
            </a:r>
            <a:endParaRPr lang="en-US" sz="1400" dirty="0">
              <a:solidFill>
                <a:prstClr val="black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tabLst>
                <a:tab pos="355600" algn="l"/>
              </a:tabLst>
              <a:defRPr/>
            </a:pP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4.	</a:t>
            </a:r>
            <a:r>
              <a:rPr lang="en-US" sz="1400" dirty="0" err="1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Upaya</a:t>
            </a: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penyelesaian</a:t>
            </a: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permasalahan</a:t>
            </a:r>
            <a:endParaRPr lang="en-US" sz="1400" dirty="0">
              <a:solidFill>
                <a:prstClr val="black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indent="-342900">
              <a:buFontTx/>
              <a:buAutoNum type="arabicPeriod" startAt="5"/>
              <a:tabLst>
                <a:tab pos="355600" algn="l"/>
              </a:tabLst>
              <a:defRPr/>
            </a:pP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Outcome (</a:t>
            </a:r>
            <a:r>
              <a:rPr lang="en-US" sz="1400" dirty="0" err="1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Produksi</a:t>
            </a: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</a:t>
            </a:r>
            <a:r>
              <a:rPr lang="en-US" sz="1400" dirty="0" err="1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Produktivitas</a:t>
            </a: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Jenis</a:t>
            </a: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Produk</a:t>
            </a: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Olahan</a:t>
            </a: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</a:p>
          <a:p>
            <a:pPr marL="342900" indent="-342900">
              <a:buFontTx/>
              <a:buAutoNum type="arabicPeriod" startAt="5"/>
              <a:tabLst>
                <a:tab pos="355600" algn="l"/>
              </a:tabLst>
              <a:defRPr/>
            </a:pPr>
            <a:r>
              <a:rPr lang="en-US" sz="1400" dirty="0" err="1">
                <a:solidFill>
                  <a:prstClr val="black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Saluran</a:t>
            </a: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Pemasaran</a:t>
            </a:r>
            <a:endParaRPr lang="en-US" sz="1400" dirty="0">
              <a:solidFill>
                <a:prstClr val="black"/>
              </a:solidFill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  <a:p>
            <a:pPr marL="342900" indent="-342900">
              <a:buFontTx/>
              <a:buAutoNum type="arabicPeriod" startAt="5"/>
              <a:tabLst>
                <a:tab pos="355600" algn="l"/>
              </a:tabLst>
              <a:defRPr/>
            </a:pP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Foto2 </a:t>
            </a:r>
            <a:r>
              <a:rPr lang="en-US" sz="1400" dirty="0" err="1">
                <a:solidFill>
                  <a:prstClr val="black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Dokumentasi</a:t>
            </a: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Open Camera</a:t>
            </a:r>
          </a:p>
          <a:p>
            <a:pPr marL="342900" indent="-342900">
              <a:buFontTx/>
              <a:buAutoNum type="arabicPeriod" startAt="5"/>
              <a:tabLst>
                <a:tab pos="355600" algn="l"/>
              </a:tabLst>
              <a:defRPr/>
            </a:pP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Form </a:t>
            </a:r>
            <a:r>
              <a:rPr lang="en-US" sz="1400" dirty="0" err="1">
                <a:solidFill>
                  <a:prstClr val="black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Evaluasi</a:t>
            </a: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Penilaian</a:t>
            </a: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Kampung</a:t>
            </a: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/UMKM</a:t>
            </a:r>
          </a:p>
          <a:p>
            <a:pPr marL="342900" indent="-342900">
              <a:buFontTx/>
              <a:buAutoNum type="arabicPeriod" startAt="5"/>
              <a:tabLst>
                <a:tab pos="355600" algn="l"/>
              </a:tabLst>
              <a:defRPr/>
            </a:pPr>
            <a:r>
              <a:rPr lang="en-US" sz="1400" dirty="0" err="1">
                <a:solidFill>
                  <a:prstClr val="black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Informasi</a:t>
            </a: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pendukung</a:t>
            </a: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lainnya</a:t>
            </a:r>
            <a:endParaRPr lang="en-US" sz="1400" dirty="0">
              <a:solidFill>
                <a:prstClr val="black"/>
              </a:solidFill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311DFF4-2387-40BB-B91E-DF3BE7E8BA73}"/>
              </a:ext>
            </a:extLst>
          </p:cNvPr>
          <p:cNvSpPr txBox="1"/>
          <p:nvPr/>
        </p:nvSpPr>
        <p:spPr>
          <a:xfrm>
            <a:off x="1675491" y="836883"/>
            <a:ext cx="2239802" cy="3385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0" lvl="1">
              <a:defRPr/>
            </a:pPr>
            <a:r>
              <a:rPr lang="en-US" sz="1600" b="1" dirty="0" err="1">
                <a:solidFill>
                  <a:prstClr val="black"/>
                </a:solidFill>
              </a:rPr>
              <a:t>Sakti,E-Renja</a:t>
            </a:r>
            <a:r>
              <a:rPr lang="en-US" sz="1600" b="1" dirty="0">
                <a:solidFill>
                  <a:prstClr val="black"/>
                </a:solidFill>
              </a:rPr>
              <a:t> e-proposal</a:t>
            </a:r>
            <a:endParaRPr lang="en-US" sz="1600" dirty="0">
              <a:solidFill>
                <a:prstClr val="black"/>
              </a:solidFill>
              <a:highlight>
                <a:srgbClr val="FFFF00"/>
              </a:highlight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311DFF4-2387-40BB-B91E-DF3BE7E8BA73}"/>
              </a:ext>
            </a:extLst>
          </p:cNvPr>
          <p:cNvSpPr txBox="1"/>
          <p:nvPr/>
        </p:nvSpPr>
        <p:spPr>
          <a:xfrm>
            <a:off x="64777" y="804832"/>
            <a:ext cx="18036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>
              <a:defRPr/>
            </a:pPr>
            <a:r>
              <a:rPr lang="en-US" sz="1400" b="1" dirty="0" err="1">
                <a:solidFill>
                  <a:prstClr val="black"/>
                </a:solidFill>
              </a:rPr>
              <a:t>Dukungan</a:t>
            </a:r>
            <a:r>
              <a:rPr lang="en-US" sz="1400" b="1" dirty="0">
                <a:solidFill>
                  <a:prstClr val="black"/>
                </a:solidFill>
              </a:rPr>
              <a:t> </a:t>
            </a:r>
            <a:r>
              <a:rPr lang="en-US" sz="1400" b="1" dirty="0" err="1">
                <a:solidFill>
                  <a:prstClr val="black"/>
                </a:solidFill>
              </a:rPr>
              <a:t>Aplikasi</a:t>
            </a:r>
            <a:r>
              <a:rPr lang="en-US" sz="1400" b="1" dirty="0">
                <a:solidFill>
                  <a:prstClr val="black"/>
                </a:solidFill>
              </a:rPr>
              <a:t> Existing</a:t>
            </a:r>
            <a:endParaRPr lang="en-US" sz="1400" dirty="0">
              <a:solidFill>
                <a:prstClr val="black"/>
              </a:solidFill>
              <a:highlight>
                <a:srgbClr val="FFFF00"/>
              </a:highlight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6311DFF4-2387-40BB-B91E-DF3BE7E8BA73}"/>
              </a:ext>
            </a:extLst>
          </p:cNvPr>
          <p:cNvSpPr txBox="1"/>
          <p:nvPr/>
        </p:nvSpPr>
        <p:spPr>
          <a:xfrm>
            <a:off x="1749079" y="6393830"/>
            <a:ext cx="27106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>
              <a:defRPr/>
            </a:pPr>
            <a:r>
              <a:rPr lang="en-US" sz="1400" b="1" dirty="0">
                <a:solidFill>
                  <a:prstClr val="black"/>
                </a:solidFill>
              </a:rPr>
              <a:t>PJ, </a:t>
            </a:r>
            <a:r>
              <a:rPr lang="en-US" sz="1400" b="1" dirty="0" err="1">
                <a:solidFill>
                  <a:prstClr val="black"/>
                </a:solidFill>
              </a:rPr>
              <a:t>Pelaksana</a:t>
            </a:r>
            <a:r>
              <a:rPr lang="en-US" sz="1400" b="1" dirty="0">
                <a:solidFill>
                  <a:prstClr val="black"/>
                </a:solidFill>
              </a:rPr>
              <a:t>, </a:t>
            </a:r>
            <a:r>
              <a:rPr lang="en-US" sz="1400" b="1" dirty="0" err="1">
                <a:solidFill>
                  <a:prstClr val="black"/>
                </a:solidFill>
              </a:rPr>
              <a:t>Waktu</a:t>
            </a:r>
            <a:r>
              <a:rPr lang="en-US" sz="1400" b="1" dirty="0">
                <a:solidFill>
                  <a:prstClr val="black"/>
                </a:solidFill>
              </a:rPr>
              <a:t> </a:t>
            </a:r>
            <a:r>
              <a:rPr lang="en-US" sz="1400" b="1" dirty="0" err="1">
                <a:solidFill>
                  <a:prstClr val="black"/>
                </a:solidFill>
              </a:rPr>
              <a:t>Pelaporan</a:t>
            </a:r>
            <a:r>
              <a:rPr lang="en-US" sz="1400" b="1" dirty="0">
                <a:solidFill>
                  <a:prstClr val="black"/>
                </a:solidFill>
              </a:rPr>
              <a:t> </a:t>
            </a:r>
            <a:endParaRPr lang="en-US" sz="1400" dirty="0">
              <a:solidFill>
                <a:prstClr val="black"/>
              </a:solidFill>
              <a:highlight>
                <a:srgbClr val="FFFF00"/>
              </a:highlight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6311DFF4-2387-40BB-B91E-DF3BE7E8BA73}"/>
              </a:ext>
            </a:extLst>
          </p:cNvPr>
          <p:cNvSpPr txBox="1"/>
          <p:nvPr/>
        </p:nvSpPr>
        <p:spPr>
          <a:xfrm>
            <a:off x="4519837" y="6245335"/>
            <a:ext cx="2732973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0" lvl="1">
              <a:defRPr/>
            </a:pPr>
            <a:r>
              <a:rPr lang="en-US" sz="1400" b="1" dirty="0">
                <a:solidFill>
                  <a:prstClr val="black"/>
                </a:solidFill>
              </a:rPr>
              <a:t>PJ: </a:t>
            </a:r>
            <a:r>
              <a:rPr lang="en-US" sz="1400" b="1" dirty="0" err="1">
                <a:solidFill>
                  <a:prstClr val="black"/>
                </a:solidFill>
              </a:rPr>
              <a:t>Setditjen</a:t>
            </a:r>
            <a:r>
              <a:rPr lang="en-US" sz="1400" b="1" dirty="0">
                <a:solidFill>
                  <a:prstClr val="black"/>
                </a:solidFill>
              </a:rPr>
              <a:t>, </a:t>
            </a:r>
          </a:p>
          <a:p>
            <a:pPr marL="0" lvl="1">
              <a:defRPr/>
            </a:pPr>
            <a:r>
              <a:rPr lang="en-US" sz="1400" b="1" dirty="0" err="1">
                <a:solidFill>
                  <a:prstClr val="black"/>
                </a:solidFill>
              </a:rPr>
              <a:t>Pelaksana</a:t>
            </a:r>
            <a:r>
              <a:rPr lang="en-US" sz="1400" b="1" dirty="0">
                <a:solidFill>
                  <a:prstClr val="black"/>
                </a:solidFill>
              </a:rPr>
              <a:t> </a:t>
            </a:r>
            <a:r>
              <a:rPr lang="en-US" sz="1400" b="1" dirty="0" err="1">
                <a:solidFill>
                  <a:prstClr val="black"/>
                </a:solidFill>
              </a:rPr>
              <a:t>Petugas</a:t>
            </a:r>
            <a:r>
              <a:rPr lang="en-US" sz="1400" b="1" dirty="0">
                <a:solidFill>
                  <a:prstClr val="black"/>
                </a:solidFill>
              </a:rPr>
              <a:t> </a:t>
            </a:r>
            <a:r>
              <a:rPr lang="en-US" sz="1400" b="1" dirty="0" err="1">
                <a:solidFill>
                  <a:prstClr val="black"/>
                </a:solidFill>
              </a:rPr>
              <a:t>Satker</a:t>
            </a:r>
            <a:r>
              <a:rPr lang="en-US" sz="1400" b="1" dirty="0">
                <a:solidFill>
                  <a:prstClr val="black"/>
                </a:solidFill>
              </a:rPr>
              <a:t>, </a:t>
            </a:r>
            <a:r>
              <a:rPr lang="en-US" sz="1400" b="1" dirty="0" err="1">
                <a:solidFill>
                  <a:prstClr val="black"/>
                </a:solidFill>
              </a:rPr>
              <a:t>Bulanan</a:t>
            </a:r>
            <a:endParaRPr lang="en-US" sz="1400" dirty="0">
              <a:solidFill>
                <a:prstClr val="black"/>
              </a:solidFill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6311DFF4-2387-40BB-B91E-DF3BE7E8BA73}"/>
              </a:ext>
            </a:extLst>
          </p:cNvPr>
          <p:cNvSpPr txBox="1"/>
          <p:nvPr/>
        </p:nvSpPr>
        <p:spPr>
          <a:xfrm>
            <a:off x="8256041" y="6265294"/>
            <a:ext cx="3588191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0" lvl="1">
              <a:defRPr/>
            </a:pPr>
            <a:r>
              <a:rPr lang="en-US" sz="1400" b="1" dirty="0">
                <a:solidFill>
                  <a:prstClr val="black"/>
                </a:solidFill>
              </a:rPr>
              <a:t>PJ : </a:t>
            </a:r>
            <a:r>
              <a:rPr lang="en-US" sz="1400" b="1" dirty="0" err="1">
                <a:solidFill>
                  <a:prstClr val="black"/>
                </a:solidFill>
              </a:rPr>
              <a:t>Eselon</a:t>
            </a:r>
            <a:r>
              <a:rPr lang="en-US" sz="1400" b="1" dirty="0">
                <a:solidFill>
                  <a:prstClr val="black"/>
                </a:solidFill>
              </a:rPr>
              <a:t> II, </a:t>
            </a:r>
            <a:r>
              <a:rPr lang="en-US" sz="1400" b="1" dirty="0" err="1">
                <a:solidFill>
                  <a:prstClr val="black"/>
                </a:solidFill>
              </a:rPr>
              <a:t>Petugas</a:t>
            </a:r>
            <a:r>
              <a:rPr lang="en-US" sz="1400" b="1" dirty="0">
                <a:solidFill>
                  <a:prstClr val="black"/>
                </a:solidFill>
              </a:rPr>
              <a:t> </a:t>
            </a:r>
            <a:r>
              <a:rPr lang="en-US" sz="1400" b="1" dirty="0" err="1">
                <a:solidFill>
                  <a:prstClr val="black"/>
                </a:solidFill>
              </a:rPr>
              <a:t>Dinas</a:t>
            </a:r>
            <a:r>
              <a:rPr lang="en-US" sz="1400" b="1" dirty="0">
                <a:solidFill>
                  <a:prstClr val="black"/>
                </a:solidFill>
              </a:rPr>
              <a:t>/PPL </a:t>
            </a:r>
          </a:p>
          <a:p>
            <a:pPr marL="0" lvl="1">
              <a:defRPr/>
            </a:pPr>
            <a:r>
              <a:rPr lang="en-US" sz="1400" b="1" dirty="0" err="1">
                <a:solidFill>
                  <a:prstClr val="black"/>
                </a:solidFill>
              </a:rPr>
              <a:t>Bulanan</a:t>
            </a:r>
            <a:r>
              <a:rPr lang="en-US" sz="1400" b="1" dirty="0">
                <a:solidFill>
                  <a:prstClr val="black"/>
                </a:solidFill>
              </a:rPr>
              <a:t> (Tan </a:t>
            </a:r>
            <a:r>
              <a:rPr lang="en-US" sz="1400" b="1" dirty="0" err="1">
                <a:solidFill>
                  <a:prstClr val="black"/>
                </a:solidFill>
              </a:rPr>
              <a:t>Semusim</a:t>
            </a:r>
            <a:r>
              <a:rPr lang="en-US" sz="1400" b="1" dirty="0">
                <a:solidFill>
                  <a:prstClr val="black"/>
                </a:solidFill>
              </a:rPr>
              <a:t>), </a:t>
            </a:r>
            <a:r>
              <a:rPr lang="en-US" sz="1400" b="1" dirty="0" err="1">
                <a:solidFill>
                  <a:prstClr val="black"/>
                </a:solidFill>
              </a:rPr>
              <a:t>Tahunan</a:t>
            </a:r>
            <a:r>
              <a:rPr lang="en-US" sz="1400" b="1" dirty="0">
                <a:solidFill>
                  <a:prstClr val="black"/>
                </a:solidFill>
              </a:rPr>
              <a:t> (</a:t>
            </a:r>
            <a:r>
              <a:rPr lang="en-US" sz="1400" b="1" dirty="0" err="1">
                <a:solidFill>
                  <a:prstClr val="black"/>
                </a:solidFill>
              </a:rPr>
              <a:t>Buah</a:t>
            </a:r>
            <a:r>
              <a:rPr lang="en-US" sz="1400" b="1" dirty="0">
                <a:solidFill>
                  <a:prstClr val="black"/>
                </a:solidFill>
              </a:rPr>
              <a:t>)</a:t>
            </a:r>
            <a:endParaRPr lang="en-US" sz="1400" dirty="0">
              <a:solidFill>
                <a:prstClr val="black"/>
              </a:solidFill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6311DFF4-2387-40BB-B91E-DF3BE7E8BA73}"/>
              </a:ext>
            </a:extLst>
          </p:cNvPr>
          <p:cNvSpPr txBox="1"/>
          <p:nvPr/>
        </p:nvSpPr>
        <p:spPr>
          <a:xfrm>
            <a:off x="632411" y="6022949"/>
            <a:ext cx="247199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500" b="1" dirty="0">
                <a:solidFill>
                  <a:prstClr val="black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Feedback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6311DFF4-2387-40BB-B91E-DF3BE7E8BA73}"/>
              </a:ext>
            </a:extLst>
          </p:cNvPr>
          <p:cNvSpPr txBox="1"/>
          <p:nvPr/>
        </p:nvSpPr>
        <p:spPr>
          <a:xfrm>
            <a:off x="9303253" y="810480"/>
            <a:ext cx="166312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500" b="1" dirty="0" err="1">
                <a:solidFill>
                  <a:prstClr val="black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Alur</a:t>
            </a:r>
            <a:r>
              <a:rPr lang="en-US" sz="1500" b="1" dirty="0">
                <a:solidFill>
                  <a:prstClr val="black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500" b="1" dirty="0" err="1">
                <a:solidFill>
                  <a:prstClr val="black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Monev</a:t>
            </a:r>
            <a:endParaRPr lang="en-US" sz="1500" b="1" dirty="0">
              <a:solidFill>
                <a:prstClr val="black"/>
              </a:solidFill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68" name="Title 1">
            <a:extLst>
              <a:ext uri="{FF2B5EF4-FFF2-40B4-BE49-F238E27FC236}">
                <a16:creationId xmlns:a16="http://schemas.microsoft.com/office/drawing/2014/main" id="{D385D9E2-4961-4839-B43F-073687CF37BB}"/>
              </a:ext>
            </a:extLst>
          </p:cNvPr>
          <p:cNvSpPr txBox="1">
            <a:spLocks/>
          </p:cNvSpPr>
          <p:nvPr/>
        </p:nvSpPr>
        <p:spPr>
          <a:xfrm>
            <a:off x="881929" y="114307"/>
            <a:ext cx="10702325" cy="580383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lang="nb-NO" sz="2600" b="1" dirty="0">
                <a:ln w="9525">
                  <a:solidFill>
                    <a:prstClr val="white"/>
                  </a:solidFill>
                  <a:prstDash val="solid"/>
                </a:ln>
                <a:solidFill>
                  <a:srgbClr val="FFFF00"/>
                </a:solidFill>
                <a:effectLst>
                  <a:glow rad="139700">
                    <a:srgbClr val="454545"/>
                  </a:glow>
                </a:effectLst>
                <a:latin typeface="Arial"/>
              </a:rPr>
              <a:t>KONSEP RANCANGAN MONEV PENYALURAN DAN PEMANFAATAN BANPEM HORTI 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311DFF4-2387-40BB-B91E-DF3BE7E8BA73}"/>
              </a:ext>
            </a:extLst>
          </p:cNvPr>
          <p:cNvSpPr txBox="1"/>
          <p:nvPr/>
        </p:nvSpPr>
        <p:spPr>
          <a:xfrm>
            <a:off x="4519837" y="824562"/>
            <a:ext cx="3260620" cy="3385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0" lvl="1">
              <a:defRPr/>
            </a:pPr>
            <a:r>
              <a:rPr lang="en-US" sz="1600" b="1" dirty="0">
                <a:solidFill>
                  <a:prstClr val="black"/>
                </a:solidFill>
              </a:rPr>
              <a:t>OMSPAN, SAS, SMART, </a:t>
            </a:r>
            <a:r>
              <a:rPr lang="en-US" sz="1600" b="1" dirty="0" err="1">
                <a:solidFill>
                  <a:prstClr val="black"/>
                </a:solidFill>
              </a:rPr>
              <a:t>Sibanpem</a:t>
            </a:r>
            <a:endParaRPr lang="en-US" sz="1600" dirty="0">
              <a:solidFill>
                <a:prstClr val="black"/>
              </a:solidFill>
              <a:highlight>
                <a:srgbClr val="FFFF00"/>
              </a:highlight>
            </a:endParaRPr>
          </a:p>
        </p:txBody>
      </p:sp>
      <p:sp>
        <p:nvSpPr>
          <p:cNvPr id="67" name="Rectangle: Rounded Corners 7">
            <a:extLst>
              <a:ext uri="{FF2B5EF4-FFF2-40B4-BE49-F238E27FC236}">
                <a16:creationId xmlns:a16="http://schemas.microsoft.com/office/drawing/2014/main" id="{A689658B-12A8-48FA-9942-021366638F7A}"/>
              </a:ext>
            </a:extLst>
          </p:cNvPr>
          <p:cNvSpPr/>
          <p:nvPr/>
        </p:nvSpPr>
        <p:spPr>
          <a:xfrm>
            <a:off x="1236672" y="1717405"/>
            <a:ext cx="2331086" cy="4148853"/>
          </a:xfrm>
          <a:prstGeom prst="roundRect">
            <a:avLst/>
          </a:prstGeom>
          <a:solidFill>
            <a:srgbClr val="C00000"/>
          </a:solidFill>
          <a:ln w="28575"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ID">
              <a:solidFill>
                <a:prstClr val="white"/>
              </a:solidFill>
            </a:endParaRPr>
          </a:p>
        </p:txBody>
      </p:sp>
      <p:sp>
        <p:nvSpPr>
          <p:cNvPr id="69" name="Rectangle: Rounded Corners 7">
            <a:extLst>
              <a:ext uri="{FF2B5EF4-FFF2-40B4-BE49-F238E27FC236}">
                <a16:creationId xmlns:a16="http://schemas.microsoft.com/office/drawing/2014/main" id="{7A102B14-1AA4-4CDF-A297-B223B21FCE3E}"/>
              </a:ext>
            </a:extLst>
          </p:cNvPr>
          <p:cNvSpPr/>
          <p:nvPr/>
        </p:nvSpPr>
        <p:spPr>
          <a:xfrm>
            <a:off x="1066200" y="1593443"/>
            <a:ext cx="2500649" cy="4360724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ID" sz="1500">
              <a:solidFill>
                <a:prstClr val="white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6311DFF4-2387-40BB-B91E-DF3BE7E8BA73}"/>
              </a:ext>
            </a:extLst>
          </p:cNvPr>
          <p:cNvSpPr txBox="1"/>
          <p:nvPr/>
        </p:nvSpPr>
        <p:spPr>
          <a:xfrm>
            <a:off x="1220668" y="1993730"/>
            <a:ext cx="247199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500" b="1" dirty="0" err="1">
                <a:solidFill>
                  <a:prstClr val="black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Dokumen</a:t>
            </a:r>
            <a:r>
              <a:rPr lang="en-US" sz="1500" b="1" dirty="0">
                <a:solidFill>
                  <a:prstClr val="black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500" b="1" dirty="0" err="1">
                <a:solidFill>
                  <a:prstClr val="black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Perencanaan</a:t>
            </a:r>
            <a:endParaRPr lang="en-US" sz="1500" b="1" dirty="0">
              <a:solidFill>
                <a:prstClr val="black"/>
              </a:solidFill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3A46E0EC-B93D-46BD-A2A7-DBEB044BD4AB}"/>
              </a:ext>
            </a:extLst>
          </p:cNvPr>
          <p:cNvSpPr/>
          <p:nvPr/>
        </p:nvSpPr>
        <p:spPr>
          <a:xfrm>
            <a:off x="1039243" y="2471646"/>
            <a:ext cx="249064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  <a:defRPr/>
            </a:pPr>
            <a:r>
              <a:rPr lang="en-US" sz="1500" dirty="0" err="1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NamaSatker</a:t>
            </a:r>
            <a:r>
              <a:rPr lang="en-US" sz="1500" dirty="0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</a:t>
            </a:r>
            <a:r>
              <a:rPr lang="en-US" sz="1500" dirty="0" err="1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Provinsi</a:t>
            </a:r>
            <a:r>
              <a:rPr lang="en-US" sz="1500" dirty="0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</a:t>
            </a:r>
            <a:r>
              <a:rPr lang="en-US" sz="1500" dirty="0" err="1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Kab</a:t>
            </a:r>
            <a:r>
              <a:rPr lang="en-US" sz="1500" dirty="0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 Kota</a:t>
            </a:r>
          </a:p>
          <a:p>
            <a:pPr marL="342900" indent="-342900">
              <a:buFont typeface="+mj-lt"/>
              <a:buAutoNum type="arabicPeriod"/>
              <a:defRPr/>
            </a:pPr>
            <a:r>
              <a:rPr lang="en-US" sz="1500" dirty="0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Nama </a:t>
            </a:r>
            <a:r>
              <a:rPr lang="en-US" sz="1500" dirty="0" err="1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Kegiatan</a:t>
            </a:r>
            <a:r>
              <a:rPr lang="en-US" sz="1500" dirty="0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 RO/</a:t>
            </a:r>
            <a:r>
              <a:rPr lang="en-US" sz="1500" dirty="0" err="1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Komoditas</a:t>
            </a:r>
            <a:endParaRPr lang="en-US" sz="1500" dirty="0">
              <a:solidFill>
                <a:prstClr val="black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  <a:defRPr/>
            </a:pPr>
            <a:r>
              <a:rPr lang="en-US" sz="1500" dirty="0" err="1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Alokasi</a:t>
            </a:r>
            <a:r>
              <a:rPr lang="en-US" sz="1500" dirty="0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500" dirty="0" err="1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Anggaran</a:t>
            </a:r>
            <a:r>
              <a:rPr lang="en-US" sz="1500" dirty="0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(</a:t>
            </a:r>
            <a:r>
              <a:rPr lang="en-US" sz="1500" dirty="0" err="1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Rp</a:t>
            </a:r>
            <a:r>
              <a:rPr lang="en-US" sz="1500" dirty="0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</a:p>
          <a:p>
            <a:pPr marL="342900" indent="-342900">
              <a:buFont typeface="+mj-lt"/>
              <a:buAutoNum type="arabicPeriod"/>
              <a:defRPr/>
            </a:pPr>
            <a:r>
              <a:rPr lang="en-US" sz="1500" dirty="0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Target Volume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13DE092D-5591-437A-8D11-03D018ED7AFB}"/>
              </a:ext>
            </a:extLst>
          </p:cNvPr>
          <p:cNvSpPr/>
          <p:nvPr/>
        </p:nvSpPr>
        <p:spPr>
          <a:xfrm flipV="1">
            <a:off x="1260478" y="2346901"/>
            <a:ext cx="2157063" cy="4571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ID" sz="1500">
              <a:solidFill>
                <a:prstClr val="white"/>
              </a:solidFill>
            </a:endParaRPr>
          </a:p>
        </p:txBody>
      </p:sp>
      <p:sp>
        <p:nvSpPr>
          <p:cNvPr id="44" name="U-Turn Arrow 43"/>
          <p:cNvSpPr/>
          <p:nvPr/>
        </p:nvSpPr>
        <p:spPr>
          <a:xfrm rot="-10800000">
            <a:off x="1838704" y="5955835"/>
            <a:ext cx="8160702" cy="240904"/>
          </a:xfrm>
          <a:prstGeom prst="uturnArrow">
            <a:avLst>
              <a:gd name="adj1" fmla="val 13026"/>
              <a:gd name="adj2" fmla="val 25000"/>
              <a:gd name="adj3" fmla="val 37045"/>
              <a:gd name="adj4" fmla="val 43750"/>
              <a:gd name="adj5" fmla="val 100000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47" name="U-Turn Arrow 46"/>
          <p:cNvSpPr/>
          <p:nvPr/>
        </p:nvSpPr>
        <p:spPr>
          <a:xfrm rot="-10800000">
            <a:off x="1838703" y="5873049"/>
            <a:ext cx="3642895" cy="308144"/>
          </a:xfrm>
          <a:prstGeom prst="uturnArrow">
            <a:avLst>
              <a:gd name="adj1" fmla="val 11591"/>
              <a:gd name="adj2" fmla="val 25000"/>
              <a:gd name="adj3" fmla="val 37045"/>
              <a:gd name="adj4" fmla="val 43750"/>
              <a:gd name="adj5" fmla="val 75000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59130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B63F183-49B9-409D-8811-1AEF1BDEF5F3}"/>
              </a:ext>
            </a:extLst>
          </p:cNvPr>
          <p:cNvSpPr/>
          <p:nvPr/>
        </p:nvSpPr>
        <p:spPr>
          <a:xfrm>
            <a:off x="258432" y="1454465"/>
            <a:ext cx="3570292" cy="51131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ID">
              <a:solidFill>
                <a:prstClr val="white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AA9A96-1FD1-4E2D-927B-1EF91D92B2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2380" y="614149"/>
            <a:ext cx="3666343" cy="757289"/>
          </a:xfrm>
          <a:solidFill>
            <a:srgbClr val="0070C0"/>
          </a:solidFill>
        </p:spPr>
        <p:txBody>
          <a:bodyPr anchor="ctr">
            <a:normAutofit/>
          </a:bodyPr>
          <a:lstStyle/>
          <a:p>
            <a:pPr algn="ctr"/>
            <a:r>
              <a:rPr lang="en-US" sz="1700" b="1" dirty="0">
                <a:solidFill>
                  <a:schemeClr val="bg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BANTUAN UANG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BE3D88-214D-4E6A-8E21-D56D2D25AA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62381" y="1454464"/>
            <a:ext cx="3569561" cy="5030145"/>
          </a:xfrm>
          <a:solidFill>
            <a:schemeClr val="bg1"/>
          </a:solidFill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anchor="t">
            <a:noAutofit/>
          </a:bodyPr>
          <a:lstStyle/>
          <a:p>
            <a:pPr marL="3429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ct val="99000"/>
              <a:buFont typeface="+mj-lt"/>
              <a:buAutoNum type="arabicPeriod"/>
            </a:pPr>
            <a:r>
              <a:rPr lang="en-US" sz="14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</a:t>
            </a:r>
            <a:r>
              <a:rPr lang="en-US" sz="1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ama </a:t>
            </a:r>
            <a:r>
              <a:rPr lang="en-US" sz="1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penerima</a:t>
            </a:r>
            <a:r>
              <a:rPr lang="en-US" sz="1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NIK, </a:t>
            </a:r>
            <a:r>
              <a:rPr lang="en-US" sz="1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nama</a:t>
            </a:r>
            <a:r>
              <a:rPr lang="en-US" sz="1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kelompok</a:t>
            </a:r>
            <a:r>
              <a:rPr lang="en-US" sz="1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tani</a:t>
            </a:r>
            <a:r>
              <a:rPr lang="en-US" sz="1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alamat</a:t>
            </a:r>
            <a:r>
              <a:rPr lang="en-US" sz="1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(</a:t>
            </a:r>
            <a:r>
              <a:rPr lang="en-US" sz="1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koordinat</a:t>
            </a:r>
            <a:r>
              <a:rPr lang="en-US" sz="1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polygon), </a:t>
            </a:r>
            <a:r>
              <a:rPr lang="en-US" sz="1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luas</a:t>
            </a:r>
            <a:r>
              <a:rPr lang="en-US" sz="1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kawasan</a:t>
            </a:r>
            <a:endParaRPr lang="en-US" sz="14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ct val="99000"/>
              <a:buFont typeface="+mj-lt"/>
              <a:buAutoNum type="arabicPeriod"/>
            </a:pPr>
            <a:r>
              <a:rPr lang="en-US" sz="1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Jumlah</a:t>
            </a:r>
            <a:r>
              <a:rPr lang="en-US" sz="1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bantuan</a:t>
            </a:r>
            <a:r>
              <a:rPr lang="en-US" sz="1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uang (</a:t>
            </a:r>
            <a:r>
              <a:rPr lang="en-US" sz="1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Termin</a:t>
            </a:r>
            <a:r>
              <a:rPr lang="en-US" sz="1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I, II)</a:t>
            </a:r>
          </a:p>
          <a:p>
            <a:pPr marL="3429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ct val="99000"/>
              <a:buFont typeface="+mj-lt"/>
              <a:buAutoNum type="arabicPeriod"/>
            </a:pPr>
            <a:r>
              <a:rPr lang="en-US" sz="14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Realisasi</a:t>
            </a:r>
            <a:r>
              <a:rPr lang="en-US" sz="14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bantuan</a:t>
            </a:r>
            <a:r>
              <a:rPr lang="en-US" sz="14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uang</a:t>
            </a:r>
            <a:endParaRPr lang="en-US" sz="14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ct val="99000"/>
              <a:buFont typeface="+mj-lt"/>
              <a:buAutoNum type="arabicPeriod"/>
            </a:pPr>
            <a:r>
              <a:rPr lang="en-US" sz="1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Jenis</a:t>
            </a:r>
            <a:r>
              <a:rPr lang="en-US" sz="1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barang</a:t>
            </a:r>
            <a:r>
              <a:rPr lang="en-US" sz="1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dan volume </a:t>
            </a:r>
            <a:r>
              <a:rPr lang="en-US" sz="1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barang</a:t>
            </a:r>
            <a:r>
              <a:rPr lang="en-US" sz="1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yang </a:t>
            </a:r>
            <a:r>
              <a:rPr lang="en-US" sz="1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dibeli</a:t>
            </a:r>
            <a:endParaRPr lang="en-US" sz="14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ct val="99000"/>
              <a:buFont typeface="+mj-lt"/>
              <a:buAutoNum type="arabicPeriod"/>
            </a:pPr>
            <a:r>
              <a:rPr lang="en-US" sz="1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Jadwal</a:t>
            </a:r>
            <a:r>
              <a:rPr lang="en-US" sz="1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tanam</a:t>
            </a:r>
            <a:r>
              <a:rPr lang="en-US" sz="1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</a:p>
          <a:p>
            <a:pPr marL="3429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ct val="99000"/>
              <a:buFont typeface="+mj-lt"/>
              <a:buAutoNum type="arabicPeriod"/>
            </a:pPr>
            <a:r>
              <a:rPr lang="en-US" sz="1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Mulai</a:t>
            </a:r>
            <a:r>
              <a:rPr lang="en-US" sz="1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digunakan</a:t>
            </a:r>
            <a:r>
              <a:rPr lang="en-US" sz="1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sarana</a:t>
            </a:r>
            <a:r>
              <a:rPr lang="en-US" sz="1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prasarana</a:t>
            </a:r>
            <a:r>
              <a:rPr lang="en-US" sz="1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</a:p>
          <a:p>
            <a:pPr marL="3429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ct val="99000"/>
              <a:buFont typeface="+mj-lt"/>
              <a:buAutoNum type="arabicPeriod"/>
            </a:pPr>
            <a:r>
              <a:rPr lang="en-US" sz="1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Jadwal</a:t>
            </a:r>
            <a:r>
              <a:rPr lang="en-US" sz="1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panen</a:t>
            </a:r>
            <a:r>
              <a:rPr lang="en-US" sz="1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(tan </a:t>
            </a:r>
            <a:r>
              <a:rPr lang="en-US" sz="1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semusim</a:t>
            </a:r>
            <a:r>
              <a:rPr lang="en-US" sz="1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 </a:t>
            </a:r>
          </a:p>
          <a:p>
            <a:pPr marL="3429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ct val="99000"/>
              <a:buFont typeface="+mj-lt"/>
              <a:buAutoNum type="arabicPeriod"/>
            </a:pPr>
            <a:r>
              <a:rPr lang="en-US" sz="1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Jumlah</a:t>
            </a:r>
            <a:r>
              <a:rPr lang="en-US" sz="1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hasil</a:t>
            </a:r>
            <a:r>
              <a:rPr lang="en-US" sz="1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panen</a:t>
            </a:r>
            <a:r>
              <a:rPr lang="en-US" sz="1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</a:t>
            </a:r>
            <a:r>
              <a:rPr lang="en-US" sz="1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produksi</a:t>
            </a:r>
            <a:r>
              <a:rPr lang="en-US" sz="1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4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</a:t>
            </a:r>
            <a:r>
              <a:rPr lang="en-US" sz="1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tan </a:t>
            </a:r>
            <a:r>
              <a:rPr lang="en-US" sz="1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semusim</a:t>
            </a:r>
            <a:r>
              <a:rPr lang="en-US" sz="1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 </a:t>
            </a:r>
          </a:p>
          <a:p>
            <a:pPr marL="3429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ct val="99000"/>
              <a:buFont typeface="+mj-lt"/>
              <a:buAutoNum type="arabicPeriod"/>
            </a:pPr>
            <a:r>
              <a:rPr lang="en-US" sz="1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Jumlah</a:t>
            </a:r>
            <a:r>
              <a:rPr lang="en-US" sz="1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produksi</a:t>
            </a:r>
            <a:r>
              <a:rPr lang="en-US" sz="1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olahan</a:t>
            </a:r>
            <a:endParaRPr lang="en-US" sz="14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ct val="99000"/>
              <a:buFont typeface="+mj-lt"/>
              <a:buAutoNum type="arabicPeriod"/>
            </a:pPr>
            <a:r>
              <a:rPr lang="en-US" sz="1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Perkembangan</a:t>
            </a:r>
            <a:r>
              <a:rPr lang="en-US" sz="1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tan </a:t>
            </a:r>
            <a:r>
              <a:rPr lang="en-US" sz="1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tahunan</a:t>
            </a:r>
            <a:endParaRPr lang="en-US" sz="14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ct val="99000"/>
              <a:buFont typeface="+mj-lt"/>
              <a:buAutoNum type="arabicPeriod"/>
            </a:pPr>
            <a:r>
              <a:rPr lang="en-US" sz="1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Permasalahan</a:t>
            </a:r>
            <a:r>
              <a:rPr lang="en-US" sz="1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</a:p>
          <a:p>
            <a:pPr marL="3429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ct val="99000"/>
              <a:buFont typeface="+mj-lt"/>
              <a:buAutoNum type="arabicPeriod"/>
            </a:pPr>
            <a:r>
              <a:rPr lang="en-US" sz="14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</a:t>
            </a:r>
            <a:r>
              <a:rPr lang="en-US" sz="1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angkah </a:t>
            </a:r>
            <a:r>
              <a:rPr lang="en-US" sz="1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penyelesaian</a:t>
            </a:r>
            <a:endParaRPr lang="en-US" sz="14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indent="-342900">
              <a:spcBef>
                <a:spcPts val="0"/>
              </a:spcBef>
              <a:spcAft>
                <a:spcPts val="0"/>
              </a:spcAft>
              <a:buClrTx/>
              <a:buSzPct val="99000"/>
              <a:buFont typeface="+mj-lt"/>
              <a:buAutoNum type="arabicPeriod"/>
            </a:pP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Dokumentasi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pada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setiap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tahap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kegiatan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foto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open camera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342900" indent="-342900">
              <a:spcBef>
                <a:spcPts val="0"/>
              </a:spcBef>
              <a:spcAft>
                <a:spcPts val="0"/>
              </a:spcAft>
              <a:buSzPct val="100000"/>
              <a:buFont typeface="+mj-lt"/>
              <a:buAutoNum type="arabicPeriod"/>
            </a:pP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451157-DBBC-4DD3-BF5E-0C6CEDC9F0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090651" y="614853"/>
            <a:ext cx="3825057" cy="786433"/>
          </a:xfrm>
          <a:solidFill>
            <a:srgbClr val="0070C0"/>
          </a:solidFill>
        </p:spPr>
        <p:txBody>
          <a:bodyPr anchor="ctr">
            <a:noAutofit/>
          </a:bodyPr>
          <a:lstStyle/>
          <a:p>
            <a:pPr algn="ctr">
              <a:spcBef>
                <a:spcPts val="0"/>
              </a:spcBef>
            </a:pPr>
            <a:r>
              <a:rPr lang="en-US" sz="1400" b="1" dirty="0">
                <a:solidFill>
                  <a:schemeClr val="bg1"/>
                </a:solidFill>
                <a:effectLst/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BANTUAN BAHAN UNTUK </a:t>
            </a:r>
          </a:p>
          <a:p>
            <a:pPr algn="ctr">
              <a:spcBef>
                <a:spcPts val="0"/>
              </a:spcBef>
            </a:pPr>
            <a:r>
              <a:rPr lang="en-US" sz="1400" b="1" dirty="0">
                <a:solidFill>
                  <a:schemeClr val="bg1"/>
                </a:solidFill>
                <a:effectLst/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MENGHASILKAN BAHAN PENGENDALI</a:t>
            </a:r>
            <a:endParaRPr lang="en-US" sz="1400" b="1" dirty="0">
              <a:solidFill>
                <a:schemeClr val="bg1"/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1C71855-CFFE-48AA-B4F0-174F543BAEB9}"/>
              </a:ext>
            </a:extLst>
          </p:cNvPr>
          <p:cNvSpPr/>
          <p:nvPr/>
        </p:nvSpPr>
        <p:spPr>
          <a:xfrm>
            <a:off x="4230812" y="1568304"/>
            <a:ext cx="3698129" cy="50291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ID">
              <a:solidFill>
                <a:prstClr val="white"/>
              </a:solidFill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D4C9A82-9014-44CE-AB1F-122E03F6681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134030" y="1484311"/>
            <a:ext cx="3686144" cy="5030145"/>
          </a:xfrm>
          <a:solidFill>
            <a:schemeClr val="bg1"/>
          </a:solidFill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/>
          <a:p>
            <a:pPr marL="342900" lvl="0" indent="-3429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+mj-lt"/>
              <a:buAutoNum type="arabicPeriod"/>
            </a:pPr>
            <a:r>
              <a:rPr lang="en-US" sz="1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Anggaran</a:t>
            </a:r>
            <a:r>
              <a:rPr lang="en-US" sz="1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bahan</a:t>
            </a:r>
            <a:r>
              <a:rPr lang="en-US" sz="1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proses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+mj-lt"/>
              <a:buAutoNum type="arabicPeriod"/>
            </a:pPr>
            <a:r>
              <a:rPr lang="en-US" sz="1400" dirty="0" err="1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</a:t>
            </a:r>
            <a:r>
              <a:rPr lang="en-US" sz="1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ahan</a:t>
            </a:r>
            <a:r>
              <a:rPr lang="en-US" sz="1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pengendali</a:t>
            </a:r>
            <a:r>
              <a:rPr lang="en-US" sz="1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dalam</a:t>
            </a:r>
            <a:r>
              <a:rPr lang="en-US" sz="1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proses (</a:t>
            </a:r>
            <a:r>
              <a:rPr lang="en-US" sz="1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jenis</a:t>
            </a:r>
            <a:r>
              <a:rPr lang="en-US" sz="1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bahan</a:t>
            </a:r>
            <a:r>
              <a:rPr lang="en-US" sz="1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pengendali</a:t>
            </a:r>
            <a:r>
              <a:rPr lang="en-US" sz="1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dan </a:t>
            </a:r>
            <a:r>
              <a:rPr lang="en-US" sz="1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volumenya</a:t>
            </a:r>
            <a:r>
              <a:rPr lang="en-US" sz="1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; </a:t>
            </a:r>
            <a:r>
              <a:rPr lang="en-US" sz="1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jenis</a:t>
            </a:r>
            <a:r>
              <a:rPr lang="en-US" sz="1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bahan</a:t>
            </a:r>
            <a:r>
              <a:rPr lang="en-US" sz="1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baku</a:t>
            </a:r>
            <a:r>
              <a:rPr lang="en-US" sz="1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dan </a:t>
            </a:r>
            <a:r>
              <a:rPr lang="en-US" sz="1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volumenya</a:t>
            </a:r>
            <a:r>
              <a:rPr lang="en-US" sz="1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+mj-lt"/>
              <a:buAutoNum type="arabicPeriod"/>
            </a:pPr>
            <a:r>
              <a:rPr lang="en-US" sz="1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Bahan</a:t>
            </a:r>
            <a:r>
              <a:rPr lang="en-US" sz="1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Pengendali</a:t>
            </a:r>
            <a:r>
              <a:rPr lang="en-US" sz="1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Barang</a:t>
            </a:r>
            <a:r>
              <a:rPr lang="en-US" sz="1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jadi</a:t>
            </a:r>
            <a:r>
              <a:rPr lang="en-US" sz="140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en-US" sz="1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jenis</a:t>
            </a:r>
            <a:r>
              <a:rPr lang="en-US" sz="1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bahan</a:t>
            </a:r>
            <a:r>
              <a:rPr lang="en-US" sz="1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pengendali</a:t>
            </a:r>
            <a:r>
              <a:rPr lang="en-US" sz="1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dan </a:t>
            </a:r>
            <a:r>
              <a:rPr lang="en-US" sz="1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volumenya</a:t>
            </a:r>
            <a:r>
              <a:rPr lang="en-US" sz="1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+mj-lt"/>
              <a:buAutoNum type="arabicPeriod"/>
            </a:pPr>
            <a:r>
              <a:rPr lang="en-US" sz="1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Jenih</a:t>
            </a:r>
            <a:r>
              <a:rPr lang="en-US" sz="1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komoditas</a:t>
            </a:r>
            <a:r>
              <a:rPr lang="en-US" sz="1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hortikultura</a:t>
            </a:r>
            <a:r>
              <a:rPr lang="en-US" sz="1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US" sz="1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ditangani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+mj-lt"/>
              <a:buAutoNum type="arabicPeriod"/>
            </a:pPr>
            <a:r>
              <a:rPr lang="en-US" sz="1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Luasan</a:t>
            </a:r>
            <a:r>
              <a:rPr lang="en-US" sz="1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area </a:t>
            </a:r>
            <a:r>
              <a:rPr lang="en-US" sz="1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pengendalian</a:t>
            </a:r>
            <a:r>
              <a:rPr lang="en-US" sz="1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(ha)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+mj-lt"/>
              <a:buAutoNum type="arabicPeriod"/>
            </a:pPr>
            <a:r>
              <a:rPr lang="en-US" sz="1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Distribusi</a:t>
            </a:r>
            <a:r>
              <a:rPr lang="en-US" sz="1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bahan</a:t>
            </a:r>
            <a:r>
              <a:rPr lang="en-US" sz="1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pengendali</a:t>
            </a:r>
            <a:r>
              <a:rPr lang="en-US" sz="1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OPT (Nama </a:t>
            </a:r>
            <a:r>
              <a:rPr lang="en-US" sz="1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kelompok</a:t>
            </a:r>
            <a:r>
              <a:rPr lang="en-US" sz="1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tani</a:t>
            </a:r>
            <a:r>
              <a:rPr lang="en-US" sz="1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nama</a:t>
            </a:r>
            <a:r>
              <a:rPr lang="en-US" sz="1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ketua</a:t>
            </a:r>
            <a:r>
              <a:rPr lang="en-US" sz="1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kelompok</a:t>
            </a:r>
            <a:r>
              <a:rPr lang="en-US" sz="1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NIK dan No HP, </a:t>
            </a:r>
            <a:r>
              <a:rPr lang="en-US" sz="1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alamat</a:t>
            </a:r>
            <a:r>
              <a:rPr lang="en-US" sz="1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pPr marL="342900" lvl="0" indent="-3429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+mj-lt"/>
              <a:buAutoNum type="arabicPeriod"/>
            </a:pPr>
            <a:r>
              <a:rPr lang="en-US" sz="1400" dirty="0" err="1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Permasalahan</a:t>
            </a:r>
            <a:endParaRPr lang="en-US" sz="1400" dirty="0"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+mj-lt"/>
              <a:buAutoNum type="arabicPeriod"/>
            </a:pPr>
            <a:r>
              <a:rPr lang="en-US" sz="1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Langkah </a:t>
            </a:r>
            <a:r>
              <a:rPr lang="en-US" sz="1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penyelesaian</a:t>
            </a:r>
            <a:endParaRPr lang="en-US" sz="1400" dirty="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+mj-lt"/>
              <a:buAutoNum type="arabicPeriod"/>
            </a:pP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Dokumentasi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pada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setiap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tahap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kegiatan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foto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open camera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342900" lvl="0" indent="-3429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+mj-lt"/>
              <a:buAutoNum type="arabicPeriod"/>
            </a:pP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None/>
            </a:pPr>
            <a:endParaRPr lang="en-US" sz="14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F67FF62-2DF3-45F8-A456-F4AF89970657}"/>
              </a:ext>
            </a:extLst>
          </p:cNvPr>
          <p:cNvSpPr/>
          <p:nvPr/>
        </p:nvSpPr>
        <p:spPr>
          <a:xfrm>
            <a:off x="8331029" y="1615241"/>
            <a:ext cx="3674415" cy="281165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ID">
              <a:solidFill>
                <a:prstClr val="white"/>
              </a:solidFill>
            </a:endParaRP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4CA066A3-83C4-4428-8885-5E38A71F5775}"/>
              </a:ext>
            </a:extLst>
          </p:cNvPr>
          <p:cNvSpPr txBox="1">
            <a:spLocks/>
          </p:cNvSpPr>
          <p:nvPr/>
        </p:nvSpPr>
        <p:spPr>
          <a:xfrm>
            <a:off x="8222261" y="614149"/>
            <a:ext cx="3674415" cy="776593"/>
          </a:xfrm>
          <a:prstGeom prst="rect">
            <a:avLst/>
          </a:prstGeom>
          <a:solidFill>
            <a:srgbClr val="0070C0"/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2000" b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0"/>
              </a:spcBef>
              <a:buClr>
                <a:srgbClr val="4472C4">
                  <a:lumMod val="75000"/>
                </a:srgbClr>
              </a:buClr>
              <a:defRPr/>
            </a:pPr>
            <a:r>
              <a:rPr lang="en-US" sz="1700" dirty="0">
                <a:solidFill>
                  <a:prstClr val="white"/>
                </a:solidFill>
                <a:ea typeface="Calibri" panose="020F0502020204030204" pitchFamily="34" charset="0"/>
              </a:rPr>
              <a:t>BANTUAN BARANG UNTUK </a:t>
            </a:r>
          </a:p>
          <a:p>
            <a:pPr algn="ctr">
              <a:spcBef>
                <a:spcPts val="0"/>
              </a:spcBef>
              <a:buClr>
                <a:srgbClr val="4472C4">
                  <a:lumMod val="75000"/>
                </a:srgbClr>
              </a:buClr>
              <a:defRPr/>
            </a:pPr>
            <a:r>
              <a:rPr lang="en-US" sz="1700" dirty="0">
                <a:solidFill>
                  <a:prstClr val="white"/>
                </a:solidFill>
                <a:ea typeface="Calibri" panose="020F0502020204030204" pitchFamily="34" charset="0"/>
              </a:rPr>
              <a:t>PRODUKSI BENIH DALAM RANGKA MEMENUHI KAMPUNG HORTIKULTURA</a:t>
            </a:r>
            <a:endParaRPr lang="en-US" sz="1700" dirty="0">
              <a:solidFill>
                <a:prstClr val="white"/>
              </a:solidFill>
            </a:endParaRPr>
          </a:p>
        </p:txBody>
      </p:sp>
      <p:sp>
        <p:nvSpPr>
          <p:cNvPr id="19" name="Content Placeholder 5">
            <a:extLst>
              <a:ext uri="{FF2B5EF4-FFF2-40B4-BE49-F238E27FC236}">
                <a16:creationId xmlns:a16="http://schemas.microsoft.com/office/drawing/2014/main" id="{30F8FCBF-864C-42AF-A564-82F51C7EFDC0}"/>
              </a:ext>
            </a:extLst>
          </p:cNvPr>
          <p:cNvSpPr txBox="1">
            <a:spLocks/>
          </p:cNvSpPr>
          <p:nvPr/>
        </p:nvSpPr>
        <p:spPr>
          <a:xfrm>
            <a:off x="8365445" y="1459723"/>
            <a:ext cx="3826555" cy="2902384"/>
          </a:xfrm>
          <a:prstGeom prst="rect">
            <a:avLst/>
          </a:prstGeom>
          <a:solidFill>
            <a:schemeClr val="bg1"/>
          </a:solidFill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20000"/>
              </a:lnSpc>
              <a:spcBef>
                <a:spcPts val="0"/>
              </a:spcBef>
              <a:buClrTx/>
              <a:buSzPct val="100000"/>
              <a:buFont typeface="+mj-lt"/>
              <a:buAutoNum type="arabicPeriod"/>
              <a:defRPr/>
            </a:pPr>
            <a:r>
              <a:rPr lang="en-US" sz="1300" dirty="0" err="1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Komoditas</a:t>
            </a:r>
            <a:r>
              <a:rPr lang="en-US" sz="1300" dirty="0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benih</a:t>
            </a:r>
            <a:r>
              <a:rPr lang="en-US" sz="1300" dirty="0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US" sz="1300" dirty="0" err="1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diproduksi</a:t>
            </a:r>
            <a:endParaRPr lang="en-US" sz="1300" dirty="0">
              <a:solidFill>
                <a:prstClr val="black"/>
              </a:solidFill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buClrTx/>
              <a:buSzPct val="100000"/>
              <a:buFont typeface="+mj-lt"/>
              <a:buAutoNum type="arabicPeriod"/>
              <a:defRPr/>
            </a:pPr>
            <a:r>
              <a:rPr lang="en-US" sz="1300" dirty="0" err="1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Anggaran</a:t>
            </a:r>
            <a:r>
              <a:rPr lang="en-US" sz="1300" dirty="0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bantuan</a:t>
            </a:r>
            <a:r>
              <a:rPr lang="en-US" sz="1300" dirty="0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barang</a:t>
            </a:r>
            <a:r>
              <a:rPr lang="en-US" sz="1300" dirty="0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untuk</a:t>
            </a:r>
            <a:r>
              <a:rPr lang="en-US" sz="1300" dirty="0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bahan</a:t>
            </a:r>
            <a:r>
              <a:rPr lang="en-US" sz="1300" dirty="0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produksi</a:t>
            </a:r>
            <a:r>
              <a:rPr lang="en-US" sz="1300" dirty="0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benih</a:t>
            </a:r>
            <a:endParaRPr lang="en-US" sz="1300" dirty="0">
              <a:solidFill>
                <a:prstClr val="black"/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buClrTx/>
              <a:buSzPct val="100000"/>
              <a:buFont typeface="+mj-lt"/>
              <a:buAutoNum type="arabicPeriod"/>
              <a:defRPr/>
            </a:pPr>
            <a:r>
              <a:rPr lang="en-US" sz="1300" dirty="0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Target </a:t>
            </a:r>
            <a:r>
              <a:rPr lang="en-US" sz="1300" dirty="0" err="1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produksi</a:t>
            </a:r>
            <a:r>
              <a:rPr lang="en-US" sz="1300" dirty="0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benih</a:t>
            </a:r>
            <a:r>
              <a:rPr lang="en-US" sz="1300" dirty="0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(ton/</a:t>
            </a:r>
            <a:r>
              <a:rPr lang="en-US" sz="1300" dirty="0" err="1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batang</a:t>
            </a:r>
            <a:r>
              <a:rPr lang="en-US" sz="1300" dirty="0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buClrTx/>
              <a:buSzPct val="100000"/>
              <a:buFont typeface="+mj-lt"/>
              <a:buAutoNum type="arabicPeriod"/>
              <a:defRPr/>
            </a:pPr>
            <a:r>
              <a:rPr lang="en-US" sz="1300" dirty="0" err="1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Komponen</a:t>
            </a:r>
            <a:r>
              <a:rPr lang="en-US" sz="1300" dirty="0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bantuan</a:t>
            </a:r>
            <a:r>
              <a:rPr lang="en-US" sz="1300" dirty="0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barang</a:t>
            </a:r>
            <a:r>
              <a:rPr lang="en-US" sz="1300" dirty="0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untuk</a:t>
            </a:r>
            <a:r>
              <a:rPr lang="en-US" sz="1300" dirty="0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bahan</a:t>
            </a:r>
            <a:r>
              <a:rPr lang="en-US" sz="1300" dirty="0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produksi</a:t>
            </a:r>
            <a:r>
              <a:rPr lang="en-US" sz="1300" dirty="0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benih</a:t>
            </a:r>
            <a:endParaRPr lang="en-US" sz="1300" dirty="0">
              <a:solidFill>
                <a:prstClr val="black"/>
              </a:solidFill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buClrTx/>
              <a:buSzPct val="100000"/>
              <a:buFont typeface="+mj-lt"/>
              <a:buAutoNum type="arabicPeriod"/>
              <a:defRPr/>
            </a:pPr>
            <a:r>
              <a:rPr lang="en-US" sz="1300" dirty="0" err="1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Realisasi</a:t>
            </a:r>
            <a:r>
              <a:rPr lang="en-US" sz="1300" dirty="0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produksi</a:t>
            </a:r>
            <a:r>
              <a:rPr lang="en-US" sz="1300" dirty="0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benih</a:t>
            </a:r>
            <a:r>
              <a:rPr lang="en-US" sz="1300" dirty="0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(ton/</a:t>
            </a:r>
            <a:r>
              <a:rPr lang="en-US" sz="1300" dirty="0" err="1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batang</a:t>
            </a:r>
            <a:r>
              <a:rPr lang="en-US" sz="1300" dirty="0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buClrTx/>
              <a:buSzPct val="100000"/>
              <a:buFont typeface="+mj-lt"/>
              <a:buAutoNum type="arabicPeriod"/>
              <a:defRPr/>
            </a:pPr>
            <a:r>
              <a:rPr lang="en-US" sz="1300" dirty="0" err="1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Realisasi</a:t>
            </a:r>
            <a:r>
              <a:rPr lang="en-US" sz="1300" dirty="0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penyaluran</a:t>
            </a:r>
            <a:r>
              <a:rPr lang="en-US" sz="1300" dirty="0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benih</a:t>
            </a:r>
            <a:r>
              <a:rPr lang="en-US" sz="1300" dirty="0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(ton/</a:t>
            </a:r>
            <a:r>
              <a:rPr lang="en-US" sz="1300" dirty="0" err="1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batang</a:t>
            </a:r>
            <a:r>
              <a:rPr lang="en-US" sz="1300" dirty="0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buClrTx/>
              <a:buSzPct val="100000"/>
              <a:buFont typeface="+mj-lt"/>
              <a:buAutoNum type="arabicPeriod"/>
              <a:defRPr/>
            </a:pPr>
            <a:r>
              <a:rPr lang="en-US" sz="1300" dirty="0" err="1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Distribusi</a:t>
            </a:r>
            <a:r>
              <a:rPr lang="en-US" sz="1300" dirty="0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Benih</a:t>
            </a:r>
            <a:r>
              <a:rPr lang="en-US" sz="1300" dirty="0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en-US" sz="1300" dirty="0" err="1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Penerima</a:t>
            </a:r>
            <a:r>
              <a:rPr lang="en-US" sz="1300" dirty="0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300" dirty="0" err="1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lokasi</a:t>
            </a:r>
            <a:r>
              <a:rPr lang="en-US" sz="1300" dirty="0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300" dirty="0" err="1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waktu</a:t>
            </a:r>
            <a:r>
              <a:rPr lang="en-US" sz="1300" dirty="0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300" dirty="0">
              <a:solidFill>
                <a:prstClr val="black"/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buClrTx/>
              <a:buSzPct val="100000"/>
              <a:buFont typeface="+mj-lt"/>
              <a:buAutoNum type="arabicPeriod"/>
              <a:defRPr/>
            </a:pPr>
            <a:r>
              <a:rPr lang="en-US" sz="1300" dirty="0" err="1">
                <a:solidFill>
                  <a:prstClr val="black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Permasalahan</a:t>
            </a:r>
            <a:r>
              <a:rPr lang="en-US" sz="1300" dirty="0">
                <a:solidFill>
                  <a:prstClr val="black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solidFill>
                  <a:prstClr val="black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dan</a:t>
            </a:r>
            <a:r>
              <a:rPr lang="en-US" sz="1300" dirty="0">
                <a:solidFill>
                  <a:prstClr val="black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solidFill>
                  <a:prstClr val="black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Langkah</a:t>
            </a:r>
            <a:r>
              <a:rPr lang="en-US" sz="1300" dirty="0">
                <a:solidFill>
                  <a:prstClr val="black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solidFill>
                  <a:prstClr val="black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penyelesaian</a:t>
            </a:r>
            <a:endParaRPr lang="en-US" sz="1300" dirty="0">
              <a:solidFill>
                <a:prstClr val="black"/>
              </a:solidFill>
              <a:latin typeface="Arial" panose="020B060402020202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buClrTx/>
              <a:buSzPct val="100000"/>
              <a:buFont typeface="+mj-lt"/>
              <a:buAutoNum type="arabicPeriod"/>
              <a:defRPr/>
            </a:pPr>
            <a:r>
              <a:rPr lang="en-US" sz="13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Dokumentasi</a:t>
            </a:r>
            <a:r>
              <a:rPr lang="en-US" sz="13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pada </a:t>
            </a:r>
            <a:r>
              <a:rPr lang="en-US" sz="13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setiap</a:t>
            </a:r>
            <a:r>
              <a:rPr lang="en-US" sz="13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3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tahap</a:t>
            </a:r>
            <a:r>
              <a:rPr lang="en-US" sz="13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3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kegiatan</a:t>
            </a:r>
            <a:r>
              <a:rPr lang="en-US" sz="13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13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foto</a:t>
            </a:r>
            <a:r>
              <a:rPr lang="en-US" sz="13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300" i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open camera</a:t>
            </a:r>
            <a:r>
              <a:rPr lang="en-US" sz="13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D3434A9C-1D90-419D-B3D2-99E1B6EB87FE}"/>
              </a:ext>
            </a:extLst>
          </p:cNvPr>
          <p:cNvSpPr txBox="1">
            <a:spLocks/>
          </p:cNvSpPr>
          <p:nvPr/>
        </p:nvSpPr>
        <p:spPr>
          <a:xfrm>
            <a:off x="8233637" y="4502080"/>
            <a:ext cx="3763001" cy="512160"/>
          </a:xfrm>
          <a:prstGeom prst="rect">
            <a:avLst/>
          </a:prstGeom>
          <a:solidFill>
            <a:srgbClr val="003760"/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2000" b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0"/>
              </a:spcBef>
              <a:buClr>
                <a:srgbClr val="4472C4">
                  <a:lumMod val="75000"/>
                </a:srgbClr>
              </a:buClr>
              <a:defRPr/>
            </a:pPr>
            <a:r>
              <a:rPr lang="en-US" sz="1600" dirty="0">
                <a:solidFill>
                  <a:prstClr val="white"/>
                </a:solidFill>
                <a:ea typeface="Calibri" panose="020F0502020204030204" pitchFamily="34" charset="0"/>
              </a:rPr>
              <a:t>BANTUAN BENIH DALAM RANGKA MEMENUHI KAMPUNG HORTIKULTURA</a:t>
            </a:r>
            <a:endParaRPr lang="en-US" sz="1600" dirty="0">
              <a:solidFill>
                <a:prstClr val="white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1DB0268-DC5B-40C1-9B3A-19C45B132522}"/>
              </a:ext>
            </a:extLst>
          </p:cNvPr>
          <p:cNvSpPr/>
          <p:nvPr/>
        </p:nvSpPr>
        <p:spPr>
          <a:xfrm>
            <a:off x="8288386" y="5151777"/>
            <a:ext cx="3783183" cy="4279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ID">
              <a:solidFill>
                <a:prstClr val="white"/>
              </a:solidFill>
            </a:endParaRPr>
          </a:p>
        </p:txBody>
      </p:sp>
      <p:sp>
        <p:nvSpPr>
          <p:cNvPr id="22" name="Content Placeholder 5">
            <a:extLst>
              <a:ext uri="{FF2B5EF4-FFF2-40B4-BE49-F238E27FC236}">
                <a16:creationId xmlns:a16="http://schemas.microsoft.com/office/drawing/2014/main" id="{C33356EC-B872-4E7E-AD36-7800F4A5034C}"/>
              </a:ext>
            </a:extLst>
          </p:cNvPr>
          <p:cNvSpPr txBox="1">
            <a:spLocks/>
          </p:cNvSpPr>
          <p:nvPr/>
        </p:nvSpPr>
        <p:spPr>
          <a:xfrm>
            <a:off x="8233637" y="5061050"/>
            <a:ext cx="3763001" cy="449739"/>
          </a:xfrm>
          <a:prstGeom prst="rect">
            <a:avLst/>
          </a:prstGeom>
          <a:solidFill>
            <a:schemeClr val="bg1"/>
          </a:solidFill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spcBef>
                <a:spcPts val="0"/>
              </a:spcBef>
              <a:buClrTx/>
              <a:buSzPct val="100000"/>
              <a:buFont typeface="Wingdings" pitchFamily="2" charset="2"/>
              <a:buNone/>
              <a:defRPr/>
            </a:pPr>
            <a:r>
              <a:rPr lang="en-US" sz="1600" i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Akan </a:t>
            </a:r>
            <a:r>
              <a:rPr lang="en-US" sz="1600" i="1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didiskusikan</a:t>
            </a:r>
            <a:r>
              <a:rPr lang="en-US" sz="1600" i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i="1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kemudian</a:t>
            </a:r>
            <a:endParaRPr lang="en-US" sz="1600" i="1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D3434A9C-1D90-419D-B3D2-99E1B6EB87FE}"/>
              </a:ext>
            </a:extLst>
          </p:cNvPr>
          <p:cNvSpPr txBox="1">
            <a:spLocks/>
          </p:cNvSpPr>
          <p:nvPr/>
        </p:nvSpPr>
        <p:spPr>
          <a:xfrm>
            <a:off x="8222261" y="5650762"/>
            <a:ext cx="3763001" cy="512160"/>
          </a:xfrm>
          <a:prstGeom prst="rect">
            <a:avLst/>
          </a:prstGeom>
          <a:solidFill>
            <a:srgbClr val="003760"/>
          </a:solidFill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2000" b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0"/>
              </a:spcBef>
              <a:buClr>
                <a:srgbClr val="4472C4">
                  <a:lumMod val="75000"/>
                </a:srgbClr>
              </a:buClr>
              <a:defRPr/>
            </a:pPr>
            <a:r>
              <a:rPr lang="en-US" sz="1600" dirty="0">
                <a:solidFill>
                  <a:prstClr val="white"/>
                </a:solidFill>
                <a:ea typeface="Calibri" panose="020F0502020204030204" pitchFamily="34" charset="0"/>
              </a:rPr>
              <a:t>BANTUAN BENIH DALAM RANGKA MEMENUHI PERMINTAAN KHUSUS/ DILUAR KAWASAN</a:t>
            </a:r>
            <a:endParaRPr lang="en-US" sz="1600" dirty="0">
              <a:solidFill>
                <a:prstClr val="white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1DB0268-DC5B-40C1-9B3A-19C45B132522}"/>
              </a:ext>
            </a:extLst>
          </p:cNvPr>
          <p:cNvSpPr/>
          <p:nvPr/>
        </p:nvSpPr>
        <p:spPr>
          <a:xfrm>
            <a:off x="8277010" y="6300459"/>
            <a:ext cx="3783183" cy="4279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ID">
              <a:solidFill>
                <a:prstClr val="white"/>
              </a:solidFill>
            </a:endParaRPr>
          </a:p>
        </p:txBody>
      </p: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C33356EC-B872-4E7E-AD36-7800F4A5034C}"/>
              </a:ext>
            </a:extLst>
          </p:cNvPr>
          <p:cNvSpPr txBox="1">
            <a:spLocks/>
          </p:cNvSpPr>
          <p:nvPr/>
        </p:nvSpPr>
        <p:spPr>
          <a:xfrm>
            <a:off x="8222261" y="6209732"/>
            <a:ext cx="3763001" cy="449739"/>
          </a:xfrm>
          <a:prstGeom prst="rect">
            <a:avLst/>
          </a:prstGeom>
          <a:solidFill>
            <a:schemeClr val="bg1"/>
          </a:solidFill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spcBef>
                <a:spcPts val="0"/>
              </a:spcBef>
              <a:buClrTx/>
              <a:buSzPct val="100000"/>
              <a:buFont typeface="Wingdings" pitchFamily="2" charset="2"/>
              <a:buNone/>
              <a:defRPr/>
            </a:pPr>
            <a:r>
              <a:rPr lang="en-US" sz="1600" i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Akan </a:t>
            </a:r>
            <a:r>
              <a:rPr lang="en-US" sz="1600" i="1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didiskusikan</a:t>
            </a:r>
            <a:r>
              <a:rPr lang="en-US" sz="1600" i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i="1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kemudian</a:t>
            </a:r>
            <a:endParaRPr lang="en-US" sz="1600" i="1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0C7F006-A977-41E8-991E-47F3132E13CC}"/>
              </a:ext>
            </a:extLst>
          </p:cNvPr>
          <p:cNvSpPr txBox="1"/>
          <p:nvPr/>
        </p:nvSpPr>
        <p:spPr>
          <a:xfrm>
            <a:off x="1483359" y="89835"/>
            <a:ext cx="94589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92">
              <a:defRPr/>
            </a:pPr>
            <a:r>
              <a:rPr lang="en-US" sz="2400" dirty="0">
                <a:solidFill>
                  <a:schemeClr val="bg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IDENTIFIKASI BENTUK BANTUAN LAINNYA</a:t>
            </a:r>
          </a:p>
        </p:txBody>
      </p:sp>
    </p:spTree>
    <p:extLst>
      <p:ext uri="{BB962C8B-B14F-4D97-AF65-F5344CB8AC3E}">
        <p14:creationId xmlns:p14="http://schemas.microsoft.com/office/powerpoint/2010/main" val="1182181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: Rounded Corners 7">
            <a:extLst>
              <a:ext uri="{FF2B5EF4-FFF2-40B4-BE49-F238E27FC236}">
                <a16:creationId xmlns:a16="http://schemas.microsoft.com/office/drawing/2014/main" id="{5BBEFC3B-E80B-4110-83EF-189D57EB3CC5}"/>
              </a:ext>
            </a:extLst>
          </p:cNvPr>
          <p:cNvSpPr/>
          <p:nvPr/>
        </p:nvSpPr>
        <p:spPr>
          <a:xfrm>
            <a:off x="258523" y="1083251"/>
            <a:ext cx="4008380" cy="5720157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 w="28575"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ID">
              <a:solidFill>
                <a:prstClr val="white"/>
              </a:solidFill>
            </a:endParaRPr>
          </a:p>
        </p:txBody>
      </p:sp>
      <p:sp>
        <p:nvSpPr>
          <p:cNvPr id="34" name="Rectangle: Rounded Corners 7">
            <a:extLst>
              <a:ext uri="{FF2B5EF4-FFF2-40B4-BE49-F238E27FC236}">
                <a16:creationId xmlns:a16="http://schemas.microsoft.com/office/drawing/2014/main" id="{7A102B14-1AA4-4CDF-A297-B223B21FCE3E}"/>
              </a:ext>
            </a:extLst>
          </p:cNvPr>
          <p:cNvSpPr/>
          <p:nvPr/>
        </p:nvSpPr>
        <p:spPr>
          <a:xfrm>
            <a:off x="181900" y="969764"/>
            <a:ext cx="4033974" cy="5745672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ID">
              <a:solidFill>
                <a:prstClr val="white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311DFF4-2387-40BB-B91E-DF3BE7E8BA73}"/>
              </a:ext>
            </a:extLst>
          </p:cNvPr>
          <p:cNvSpPr txBox="1"/>
          <p:nvPr/>
        </p:nvSpPr>
        <p:spPr>
          <a:xfrm>
            <a:off x="486399" y="969764"/>
            <a:ext cx="35184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600" b="1" dirty="0">
                <a:solidFill>
                  <a:prstClr val="black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Monitoring </a:t>
            </a:r>
            <a:r>
              <a:rPr lang="id-ID" sz="1600" b="1" dirty="0">
                <a:solidFill>
                  <a:prstClr val="black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Pemanfaatan </a:t>
            </a:r>
          </a:p>
          <a:p>
            <a:pPr algn="ctr">
              <a:defRPr/>
            </a:pPr>
            <a:r>
              <a:rPr lang="id-ID" sz="1600" b="1" dirty="0">
                <a:solidFill>
                  <a:prstClr val="black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Bantuan sd </a:t>
            </a:r>
            <a:r>
              <a:rPr lang="en-US" sz="1600" b="1" dirty="0">
                <a:solidFill>
                  <a:prstClr val="black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Outcome 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E41D7E1E-22E9-418F-BD5E-47DB5E1E77B3}"/>
              </a:ext>
            </a:extLst>
          </p:cNvPr>
          <p:cNvSpPr/>
          <p:nvPr/>
        </p:nvSpPr>
        <p:spPr>
          <a:xfrm>
            <a:off x="563189" y="1532922"/>
            <a:ext cx="3220042" cy="45719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ID" sz="1500">
              <a:solidFill>
                <a:prstClr val="white"/>
              </a:solidFill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3A46E0EC-B93D-46BD-A2A7-DBEB044BD4AB}"/>
              </a:ext>
            </a:extLst>
          </p:cNvPr>
          <p:cNvSpPr/>
          <p:nvPr/>
        </p:nvSpPr>
        <p:spPr>
          <a:xfrm>
            <a:off x="314817" y="1872699"/>
            <a:ext cx="3942426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6700" indent="-266700">
              <a:buFont typeface="+mj-lt"/>
              <a:buAutoNum type="arabicPeriod"/>
              <a:tabLst>
                <a:tab pos="266700" algn="l"/>
              </a:tabLst>
              <a:defRPr/>
            </a:pPr>
            <a:r>
              <a:rPr lang="id-ID" sz="1200" dirty="0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Waktu tanam/Pemanfaatan sarpras</a:t>
            </a:r>
          </a:p>
          <a:p>
            <a:pPr marL="266700" indent="-266700">
              <a:buFont typeface="+mj-lt"/>
              <a:buAutoNum type="arabicPeriod"/>
              <a:tabLst>
                <a:tab pos="266700" algn="l"/>
              </a:tabLst>
              <a:defRPr/>
            </a:pPr>
            <a:r>
              <a:rPr lang="id-ID" sz="1200" dirty="0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Perkembangan/ Kondisi pertanaman/Usaha:</a:t>
            </a:r>
          </a:p>
          <a:p>
            <a:pPr marL="444500" indent="-444500">
              <a:tabLst>
                <a:tab pos="266700" algn="l"/>
              </a:tabLst>
              <a:defRPr/>
            </a:pPr>
            <a:r>
              <a:rPr lang="id-ID" sz="1200" dirty="0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- 	Tan Semusim : bulanan (baik__%, tdk baik__%)</a:t>
            </a:r>
          </a:p>
          <a:p>
            <a:pPr marL="444500" indent="-444500">
              <a:tabLst>
                <a:tab pos="266700" algn="l"/>
                <a:tab pos="541338" algn="l"/>
              </a:tabLst>
              <a:defRPr/>
            </a:pPr>
            <a:r>
              <a:rPr lang="id-ID" sz="1200" dirty="0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	- 	Tan buah Tahu</a:t>
            </a:r>
            <a:r>
              <a:rPr lang="en-US" sz="1200" dirty="0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</a:t>
            </a:r>
            <a:r>
              <a:rPr lang="id-ID" sz="1200" dirty="0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an : per tahun/semester (Populasi pohon, Kondisi dsb) </a:t>
            </a:r>
          </a:p>
          <a:p>
            <a:pPr marL="444500" indent="-444500">
              <a:tabLst>
                <a:tab pos="266700" algn="l"/>
                <a:tab pos="541338" algn="l"/>
              </a:tabLst>
              <a:defRPr/>
            </a:pPr>
            <a:r>
              <a:rPr lang="id-ID" sz="1200" dirty="0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-  Pemanfaatan sarana UMKM</a:t>
            </a:r>
          </a:p>
          <a:p>
            <a:pPr>
              <a:tabLst>
                <a:tab pos="355600" algn="l"/>
              </a:tabLst>
              <a:defRPr/>
            </a:pPr>
            <a:r>
              <a:rPr lang="id-ID" sz="1200" dirty="0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3.	Permasalahan budidaya/usaha</a:t>
            </a:r>
          </a:p>
          <a:p>
            <a:pPr>
              <a:tabLst>
                <a:tab pos="355600" algn="l"/>
              </a:tabLst>
              <a:defRPr/>
            </a:pPr>
            <a:r>
              <a:rPr lang="id-ID" sz="1200" dirty="0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4.	Upaya penyelesaian permasalahan</a:t>
            </a:r>
          </a:p>
          <a:p>
            <a:pPr marL="342900" indent="-342900">
              <a:buFontTx/>
              <a:buAutoNum type="arabicPeriod" startAt="5"/>
              <a:tabLst>
                <a:tab pos="355600" algn="l"/>
              </a:tabLst>
              <a:defRPr/>
            </a:pPr>
            <a:r>
              <a:rPr lang="id-ID" sz="1200" dirty="0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Outcome (jadwal dan hasil panen/ produksi/ Produk Olahan)</a:t>
            </a:r>
          </a:p>
          <a:p>
            <a:pPr marL="342900" indent="-342900">
              <a:buFontTx/>
              <a:buAutoNum type="arabicPeriod" startAt="5"/>
              <a:tabLst>
                <a:tab pos="355600" algn="l"/>
              </a:tabLst>
              <a:defRPr/>
            </a:pPr>
            <a:r>
              <a:rPr lang="id-ID" sz="1200" dirty="0">
                <a:solidFill>
                  <a:prstClr val="black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Saluran Pemasaran</a:t>
            </a:r>
          </a:p>
          <a:p>
            <a:pPr marL="342900" indent="-342900">
              <a:buFontTx/>
              <a:buAutoNum type="arabicPeriod" startAt="5"/>
              <a:tabLst>
                <a:tab pos="355600" algn="l"/>
              </a:tabLst>
              <a:defRPr/>
            </a:pPr>
            <a:r>
              <a:rPr lang="id-ID" sz="1200" dirty="0">
                <a:solidFill>
                  <a:prstClr val="black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Foto2 Dokumentasi Open Camera</a:t>
            </a:r>
          </a:p>
          <a:p>
            <a:pPr marL="342900" indent="-342900">
              <a:buFontTx/>
              <a:buAutoNum type="arabicPeriod" startAt="5"/>
              <a:tabLst>
                <a:tab pos="355600" algn="l"/>
              </a:tabLst>
              <a:defRPr/>
            </a:pPr>
            <a:r>
              <a:rPr lang="id-ID" sz="1200" dirty="0">
                <a:solidFill>
                  <a:prstClr val="black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Dashboard peta digital</a:t>
            </a:r>
          </a:p>
          <a:p>
            <a:pPr marL="342900" indent="-342900">
              <a:buFontTx/>
              <a:buAutoNum type="arabicPeriod" startAt="5"/>
              <a:tabLst>
                <a:tab pos="355600" algn="l"/>
              </a:tabLst>
              <a:defRPr/>
            </a:pPr>
            <a:r>
              <a:rPr lang="id-ID" sz="1200" dirty="0">
                <a:solidFill>
                  <a:prstClr val="black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Form Evaluasi Penilaian Kampung/UMKM</a:t>
            </a:r>
          </a:p>
          <a:p>
            <a:pPr marL="342900" indent="-342900">
              <a:buFontTx/>
              <a:buAutoNum type="arabicPeriod" startAt="5"/>
              <a:tabLst>
                <a:tab pos="355600" algn="l"/>
              </a:tabLst>
              <a:defRPr/>
            </a:pPr>
            <a:r>
              <a:rPr lang="id-ID" sz="1200" dirty="0">
                <a:solidFill>
                  <a:prstClr val="black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Aspek pendukung lain (Kelembagaan, dll)</a:t>
            </a:r>
          </a:p>
        </p:txBody>
      </p:sp>
      <p:sp>
        <p:nvSpPr>
          <p:cNvPr id="68" name="Title 1">
            <a:extLst>
              <a:ext uri="{FF2B5EF4-FFF2-40B4-BE49-F238E27FC236}">
                <a16:creationId xmlns:a16="http://schemas.microsoft.com/office/drawing/2014/main" id="{D385D9E2-4961-4839-B43F-073687CF37BB}"/>
              </a:ext>
            </a:extLst>
          </p:cNvPr>
          <p:cNvSpPr txBox="1">
            <a:spLocks/>
          </p:cNvSpPr>
          <p:nvPr/>
        </p:nvSpPr>
        <p:spPr>
          <a:xfrm>
            <a:off x="1156956" y="88912"/>
            <a:ext cx="10124399" cy="580383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lang="nb-NO" sz="2600" b="1" dirty="0">
                <a:ln w="9525">
                  <a:solidFill>
                    <a:prstClr val="white"/>
                  </a:solidFill>
                  <a:prstDash val="solid"/>
                </a:ln>
                <a:solidFill>
                  <a:prstClr val="white"/>
                </a:solidFill>
                <a:effectLst>
                  <a:glow rad="139700">
                    <a:srgbClr val="454545"/>
                  </a:glow>
                </a:effectLst>
                <a:latin typeface="Arial"/>
              </a:rPr>
              <a:t>Identifikasi Tool/ Fasilitasi Aplikasi Monev Es II </a:t>
            </a:r>
            <a:r>
              <a:rPr lang="nb-NO" sz="2600" b="1" dirty="0">
                <a:ln w="9525">
                  <a:solidFill>
                    <a:prstClr val="white"/>
                  </a:solidFill>
                  <a:prstDash val="solid"/>
                </a:ln>
                <a:solidFill>
                  <a:srgbClr val="FFFF00"/>
                </a:solidFill>
                <a:effectLst>
                  <a:glow rad="139700">
                    <a:srgbClr val="454545"/>
                  </a:glow>
                </a:effectLst>
                <a:latin typeface="Arial"/>
              </a:rPr>
              <a:t>(1)</a:t>
            </a:r>
          </a:p>
        </p:txBody>
      </p: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71AA9A96-1FD1-4E2D-927B-1EF91D92B28E}"/>
              </a:ext>
            </a:extLst>
          </p:cNvPr>
          <p:cNvSpPr txBox="1">
            <a:spLocks/>
          </p:cNvSpPr>
          <p:nvPr/>
        </p:nvSpPr>
        <p:spPr>
          <a:xfrm>
            <a:off x="367334" y="4741217"/>
            <a:ext cx="3666343" cy="241852"/>
          </a:xfrm>
          <a:prstGeom prst="rect">
            <a:avLst/>
          </a:prstGeom>
          <a:solidFill>
            <a:srgbClr val="0070C0"/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700" b="1" dirty="0">
                <a:solidFill>
                  <a:prstClr val="white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BANTUAN UANG</a:t>
            </a:r>
          </a:p>
        </p:txBody>
      </p:sp>
      <p:sp>
        <p:nvSpPr>
          <p:cNvPr id="49" name="Text Placeholder 2">
            <a:extLst>
              <a:ext uri="{FF2B5EF4-FFF2-40B4-BE49-F238E27FC236}">
                <a16:creationId xmlns:a16="http://schemas.microsoft.com/office/drawing/2014/main" id="{71AA9A96-1FD1-4E2D-927B-1EF91D92B28E}"/>
              </a:ext>
            </a:extLst>
          </p:cNvPr>
          <p:cNvSpPr txBox="1">
            <a:spLocks/>
          </p:cNvSpPr>
          <p:nvPr/>
        </p:nvSpPr>
        <p:spPr>
          <a:xfrm>
            <a:off x="391819" y="1609806"/>
            <a:ext cx="3666343" cy="311589"/>
          </a:xfrm>
          <a:prstGeom prst="rect">
            <a:avLst/>
          </a:prstGeom>
          <a:solidFill>
            <a:srgbClr val="0070C0"/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700" b="1" dirty="0">
                <a:solidFill>
                  <a:prstClr val="white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BANTUAN BARANG</a:t>
            </a:r>
          </a:p>
        </p:txBody>
      </p:sp>
      <p:sp>
        <p:nvSpPr>
          <p:cNvPr id="51" name="Text Placeholder 2">
            <a:extLst>
              <a:ext uri="{FF2B5EF4-FFF2-40B4-BE49-F238E27FC236}">
                <a16:creationId xmlns:a16="http://schemas.microsoft.com/office/drawing/2014/main" id="{71AA9A96-1FD1-4E2D-927B-1EF91D92B28E}"/>
              </a:ext>
            </a:extLst>
          </p:cNvPr>
          <p:cNvSpPr txBox="1">
            <a:spLocks/>
          </p:cNvSpPr>
          <p:nvPr/>
        </p:nvSpPr>
        <p:spPr>
          <a:xfrm>
            <a:off x="369606" y="5002800"/>
            <a:ext cx="3666343" cy="311589"/>
          </a:xfrm>
          <a:prstGeom prst="rect">
            <a:avLst/>
          </a:prstGeom>
          <a:solidFill>
            <a:srgbClr val="0070C0"/>
          </a:solidFill>
        </p:spPr>
        <p:txBody>
          <a:bodyPr vert="horz" lIns="91440" tIns="45720" rIns="91440" bIns="45720" rtlCol="0" anchor="ctr">
            <a:normAutofit fontScale="550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800" b="1" dirty="0">
                <a:solidFill>
                  <a:prstClr val="white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BANTUAN BAHAN UNTUK </a:t>
            </a:r>
          </a:p>
          <a:p>
            <a:pPr>
              <a:spcBef>
                <a:spcPts val="0"/>
              </a:spcBef>
            </a:pPr>
            <a:r>
              <a:rPr lang="en-US" sz="1800" b="1" dirty="0">
                <a:solidFill>
                  <a:prstClr val="white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MENGHASILKAN BAHAN PENGENDALI</a:t>
            </a:r>
          </a:p>
        </p:txBody>
      </p:sp>
      <p:sp>
        <p:nvSpPr>
          <p:cNvPr id="56" name="Text Placeholder 2">
            <a:extLst>
              <a:ext uri="{FF2B5EF4-FFF2-40B4-BE49-F238E27FC236}">
                <a16:creationId xmlns:a16="http://schemas.microsoft.com/office/drawing/2014/main" id="{71AA9A96-1FD1-4E2D-927B-1EF91D92B28E}"/>
              </a:ext>
            </a:extLst>
          </p:cNvPr>
          <p:cNvSpPr txBox="1">
            <a:spLocks/>
          </p:cNvSpPr>
          <p:nvPr/>
        </p:nvSpPr>
        <p:spPr>
          <a:xfrm>
            <a:off x="383254" y="5343996"/>
            <a:ext cx="3666343" cy="456301"/>
          </a:xfrm>
          <a:prstGeom prst="rect">
            <a:avLst/>
          </a:prstGeom>
          <a:solidFill>
            <a:srgbClr val="0070C0"/>
          </a:solidFill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Clr>
                <a:srgbClr val="4472C4">
                  <a:lumMod val="75000"/>
                </a:srgbClr>
              </a:buClr>
              <a:buSzPct val="85000"/>
              <a:defRPr/>
            </a:pPr>
            <a:r>
              <a:rPr lang="en-US" sz="1700" b="1" dirty="0">
                <a:solidFill>
                  <a:prstClr val="white"/>
                </a:solidFill>
                <a:ea typeface="Calibri" panose="020F0502020204030204" pitchFamily="34" charset="0"/>
              </a:rPr>
              <a:t>BANTUAN BARANG UTK </a:t>
            </a:r>
          </a:p>
          <a:p>
            <a:pPr>
              <a:spcBef>
                <a:spcPts val="0"/>
              </a:spcBef>
              <a:buClr>
                <a:srgbClr val="4472C4">
                  <a:lumMod val="75000"/>
                </a:srgbClr>
              </a:buClr>
              <a:buSzPct val="85000"/>
              <a:defRPr/>
            </a:pPr>
            <a:r>
              <a:rPr lang="en-US" sz="1700" b="1" dirty="0">
                <a:solidFill>
                  <a:prstClr val="white"/>
                </a:solidFill>
                <a:ea typeface="Calibri" panose="020F0502020204030204" pitchFamily="34" charset="0"/>
              </a:rPr>
              <a:t>PRODUKSI BENIH DLM RANGKA MEMENUHI KAMPUNG HORTIKULTURA</a:t>
            </a:r>
            <a:endParaRPr lang="en-US" sz="1700" b="1" dirty="0">
              <a:solidFill>
                <a:prstClr val="white"/>
              </a:solidFill>
            </a:endParaRPr>
          </a:p>
        </p:txBody>
      </p:sp>
      <p:sp>
        <p:nvSpPr>
          <p:cNvPr id="57" name="Text Placeholder 2">
            <a:extLst>
              <a:ext uri="{FF2B5EF4-FFF2-40B4-BE49-F238E27FC236}">
                <a16:creationId xmlns:a16="http://schemas.microsoft.com/office/drawing/2014/main" id="{71AA9A96-1FD1-4E2D-927B-1EF91D92B28E}"/>
              </a:ext>
            </a:extLst>
          </p:cNvPr>
          <p:cNvSpPr txBox="1">
            <a:spLocks/>
          </p:cNvSpPr>
          <p:nvPr/>
        </p:nvSpPr>
        <p:spPr>
          <a:xfrm>
            <a:off x="371880" y="5837593"/>
            <a:ext cx="3666343" cy="335784"/>
          </a:xfrm>
          <a:prstGeom prst="rect">
            <a:avLst/>
          </a:prstGeom>
          <a:solidFill>
            <a:srgbClr val="0070C0"/>
          </a:solidFill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Clr>
                <a:srgbClr val="4472C4">
                  <a:lumMod val="75000"/>
                </a:srgbClr>
              </a:buClr>
              <a:buSzPct val="85000"/>
              <a:defRPr/>
            </a:pPr>
            <a:r>
              <a:rPr lang="en-US" sz="1800" b="1" dirty="0">
                <a:solidFill>
                  <a:prstClr val="white"/>
                </a:solidFill>
                <a:ea typeface="Calibri" panose="020F0502020204030204" pitchFamily="34" charset="0"/>
              </a:rPr>
              <a:t>BANTUAN BENIH DALAM RANGKA MEMENUHI KAMPUNG HORTIKULTURA</a:t>
            </a:r>
            <a:endParaRPr lang="en-US" sz="1800" b="1" dirty="0">
              <a:solidFill>
                <a:prstClr val="white"/>
              </a:solidFill>
            </a:endParaRPr>
          </a:p>
        </p:txBody>
      </p:sp>
      <p:sp>
        <p:nvSpPr>
          <p:cNvPr id="73" name="Text Placeholder 2">
            <a:extLst>
              <a:ext uri="{FF2B5EF4-FFF2-40B4-BE49-F238E27FC236}">
                <a16:creationId xmlns:a16="http://schemas.microsoft.com/office/drawing/2014/main" id="{71AA9A96-1FD1-4E2D-927B-1EF91D92B28E}"/>
              </a:ext>
            </a:extLst>
          </p:cNvPr>
          <p:cNvSpPr txBox="1">
            <a:spLocks/>
          </p:cNvSpPr>
          <p:nvPr/>
        </p:nvSpPr>
        <p:spPr>
          <a:xfrm>
            <a:off x="387800" y="6194713"/>
            <a:ext cx="3666343" cy="335784"/>
          </a:xfrm>
          <a:prstGeom prst="rect">
            <a:avLst/>
          </a:prstGeom>
          <a:solidFill>
            <a:srgbClr val="0070C0"/>
          </a:solidFill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Clr>
                <a:srgbClr val="4472C4">
                  <a:lumMod val="75000"/>
                </a:srgbClr>
              </a:buClr>
              <a:defRPr/>
            </a:pPr>
            <a:r>
              <a:rPr lang="en-US" sz="1800" dirty="0">
                <a:solidFill>
                  <a:prstClr val="white"/>
                </a:solidFill>
                <a:ea typeface="Calibri" panose="020F0502020204030204" pitchFamily="34" charset="0"/>
              </a:rPr>
              <a:t>BANTUAN BENIH DALAM RANGKA MEMENUHI PERMINTAAN KHUSUS/ DILUAR KAWASAN</a:t>
            </a:r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74" name="Rectangle: Rounded Corners 7">
            <a:extLst>
              <a:ext uri="{FF2B5EF4-FFF2-40B4-BE49-F238E27FC236}">
                <a16:creationId xmlns:a16="http://schemas.microsoft.com/office/drawing/2014/main" id="{7A102B14-1AA4-4CDF-A297-B223B21FCE3E}"/>
              </a:ext>
            </a:extLst>
          </p:cNvPr>
          <p:cNvSpPr/>
          <p:nvPr/>
        </p:nvSpPr>
        <p:spPr>
          <a:xfrm>
            <a:off x="4814250" y="1605532"/>
            <a:ext cx="3355043" cy="3077671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ID">
              <a:solidFill>
                <a:prstClr val="white"/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6311DFF4-2387-40BB-B91E-DF3BE7E8BA73}"/>
              </a:ext>
            </a:extLst>
          </p:cNvPr>
          <p:cNvSpPr txBox="1"/>
          <p:nvPr/>
        </p:nvSpPr>
        <p:spPr>
          <a:xfrm>
            <a:off x="5118749" y="1605532"/>
            <a:ext cx="28448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600" b="1" dirty="0">
                <a:solidFill>
                  <a:prstClr val="black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SRIKANDI (</a:t>
            </a:r>
            <a:r>
              <a:rPr lang="en-US" sz="1600" b="1" dirty="0" err="1">
                <a:solidFill>
                  <a:prstClr val="black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Dit</a:t>
            </a:r>
            <a:r>
              <a:rPr lang="en-US" sz="1600" b="1" dirty="0">
                <a:solidFill>
                  <a:prstClr val="black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STO)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3A46E0EC-B93D-46BD-A2A7-DBEB044BD4AB}"/>
              </a:ext>
            </a:extLst>
          </p:cNvPr>
          <p:cNvSpPr/>
          <p:nvPr/>
        </p:nvSpPr>
        <p:spPr>
          <a:xfrm>
            <a:off x="4947167" y="2005547"/>
            <a:ext cx="3139221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6700" indent="-266700">
              <a:buFont typeface="+mj-lt"/>
              <a:buAutoNum type="arabicPeriod"/>
              <a:tabLst>
                <a:tab pos="266700" algn="l"/>
              </a:tabLst>
            </a:pPr>
            <a:r>
              <a:rPr lang="id-ID" sz="1200" dirty="0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Identitas Kampung : Peta, No Registrasi (</a:t>
            </a:r>
            <a:r>
              <a:rPr lang="id-ID" sz="1200" i="1" dirty="0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by system</a:t>
            </a:r>
            <a:r>
              <a:rPr lang="id-ID" sz="1200" dirty="0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), Identitas Wilayah Prov sd Desa : pilihan</a:t>
            </a:r>
          </a:p>
          <a:p>
            <a:pPr marL="266700" indent="-266700">
              <a:buFont typeface="+mj-lt"/>
              <a:buAutoNum type="arabicPeriod"/>
              <a:tabLst>
                <a:tab pos="266700" algn="l"/>
              </a:tabLst>
            </a:pPr>
            <a:r>
              <a:rPr lang="id-ID" sz="1200" dirty="0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Titik Koordinat (Garis Lintang</a:t>
            </a:r>
            <a:r>
              <a:rPr lang="en-US" sz="1200" dirty="0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&amp;</a:t>
            </a:r>
            <a:r>
              <a:rPr lang="id-ID" sz="1200" dirty="0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Bujur)/ Titik per kampung</a:t>
            </a:r>
            <a:r>
              <a:rPr lang="en-US" sz="1200" dirty="0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endParaRPr lang="id-ID" sz="1200" dirty="0">
              <a:solidFill>
                <a:srgbClr val="FF0000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66700" indent="-266700">
              <a:buFont typeface="+mj-lt"/>
              <a:buAutoNum type="arabicPeriod"/>
              <a:tabLst>
                <a:tab pos="266700" algn="l"/>
              </a:tabLst>
            </a:pPr>
            <a:r>
              <a:rPr lang="id-ID" sz="1200" dirty="0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Jenis kelompok, nama dan sub komoditas </a:t>
            </a:r>
          </a:p>
          <a:p>
            <a:pPr marL="266700" indent="-266700">
              <a:buFont typeface="+mj-lt"/>
              <a:buAutoNum type="arabicPeriod"/>
              <a:tabLst>
                <a:tab pos="266700" algn="l"/>
              </a:tabLst>
            </a:pPr>
            <a:r>
              <a:rPr lang="id-ID" sz="1200" dirty="0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Waktu tanam (menyesuaikan bantuan)</a:t>
            </a:r>
          </a:p>
          <a:p>
            <a:pPr marL="266700" indent="-266700">
              <a:buFont typeface="+mj-lt"/>
              <a:buAutoNum type="arabicPeriod"/>
              <a:tabLst>
                <a:tab pos="266700" algn="l"/>
              </a:tabLst>
            </a:pPr>
            <a:r>
              <a:rPr lang="id-ID" sz="1200" dirty="0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Perkiraan panen</a:t>
            </a:r>
          </a:p>
          <a:p>
            <a:pPr marL="266700" indent="-266700">
              <a:buFont typeface="+mj-lt"/>
              <a:buAutoNum type="arabicPeriod"/>
              <a:tabLst>
                <a:tab pos="266700" algn="l"/>
              </a:tabLst>
            </a:pPr>
            <a:r>
              <a:rPr lang="id-ID" sz="1200" dirty="0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Data Bantuan : Luasan, Total Nilai (Rp), Komponen bantuan (jenis dan volume)</a:t>
            </a:r>
          </a:p>
          <a:p>
            <a:pPr marL="266700" indent="-266700">
              <a:buFont typeface="+mj-lt"/>
              <a:buAutoNum type="arabicPeriod"/>
              <a:tabLst>
                <a:tab pos="266700" algn="l"/>
              </a:tabLst>
            </a:pPr>
            <a:r>
              <a:rPr lang="id-ID" sz="1200" dirty="0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Foto Dokumentasi</a:t>
            </a:r>
          </a:p>
          <a:p>
            <a:pPr>
              <a:tabLst>
                <a:tab pos="266700" algn="l"/>
              </a:tabLst>
            </a:pPr>
            <a:r>
              <a:rPr lang="en-US" sz="1200" b="1" dirty="0" err="1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Calon</a:t>
            </a:r>
            <a:r>
              <a:rPr lang="en-US" sz="1200" b="1" dirty="0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id-ID" sz="1200" b="1" dirty="0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Penginput : </a:t>
            </a:r>
            <a:r>
              <a:rPr lang="id-ID" sz="1200" dirty="0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petugas PPL</a:t>
            </a:r>
          </a:p>
          <a:p>
            <a:pPr>
              <a:tabLst>
                <a:tab pos="266700" algn="l"/>
              </a:tabLst>
            </a:pPr>
            <a:r>
              <a:rPr lang="id-ID" sz="1200" b="1" dirty="0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Platform   :</a:t>
            </a:r>
            <a:r>
              <a:rPr lang="id-ID" sz="1200" dirty="0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Web based</a:t>
            </a:r>
            <a:r>
              <a:rPr lang="en-US" sz="1200" dirty="0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android</a:t>
            </a:r>
            <a:endParaRPr lang="id-ID" sz="1200" dirty="0">
              <a:solidFill>
                <a:prstClr val="black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E41D7E1E-22E9-418F-BD5E-47DB5E1E77B3}"/>
              </a:ext>
            </a:extLst>
          </p:cNvPr>
          <p:cNvSpPr/>
          <p:nvPr/>
        </p:nvSpPr>
        <p:spPr>
          <a:xfrm>
            <a:off x="5240743" y="1956696"/>
            <a:ext cx="2722840" cy="45719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ID" sz="1500">
              <a:solidFill>
                <a:prstClr val="white"/>
              </a:solidFill>
            </a:endParaRPr>
          </a:p>
        </p:txBody>
      </p:sp>
      <p:sp>
        <p:nvSpPr>
          <p:cNvPr id="85" name="Rectangle: Rounded Corners 7">
            <a:extLst>
              <a:ext uri="{FF2B5EF4-FFF2-40B4-BE49-F238E27FC236}">
                <a16:creationId xmlns:a16="http://schemas.microsoft.com/office/drawing/2014/main" id="{7A102B14-1AA4-4CDF-A297-B223B21FCE3E}"/>
              </a:ext>
            </a:extLst>
          </p:cNvPr>
          <p:cNvSpPr/>
          <p:nvPr/>
        </p:nvSpPr>
        <p:spPr>
          <a:xfrm>
            <a:off x="8257133" y="1564136"/>
            <a:ext cx="3682695" cy="3119067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ID">
              <a:solidFill>
                <a:prstClr val="white"/>
              </a:solidFill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6311DFF4-2387-40BB-B91E-DF3BE7E8BA73}"/>
              </a:ext>
            </a:extLst>
          </p:cNvPr>
          <p:cNvSpPr txBox="1"/>
          <p:nvPr/>
        </p:nvSpPr>
        <p:spPr>
          <a:xfrm>
            <a:off x="8376352" y="1564136"/>
            <a:ext cx="35634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prstClr val="black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I-</a:t>
            </a:r>
            <a:r>
              <a:rPr lang="en-US" sz="1600" b="1" dirty="0" err="1">
                <a:solidFill>
                  <a:prstClr val="black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Mofc</a:t>
            </a:r>
            <a:r>
              <a:rPr lang="en-US" sz="1600" b="1" dirty="0">
                <a:solidFill>
                  <a:prstClr val="black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(</a:t>
            </a:r>
            <a:r>
              <a:rPr lang="en-US" sz="1600" b="1" dirty="0" err="1">
                <a:solidFill>
                  <a:prstClr val="black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Dit</a:t>
            </a:r>
            <a:r>
              <a:rPr lang="en-US" sz="1600" b="1" dirty="0">
                <a:solidFill>
                  <a:prstClr val="black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600" b="1" dirty="0" err="1">
                <a:solidFill>
                  <a:prstClr val="black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BuFlo</a:t>
            </a:r>
            <a:r>
              <a:rPr lang="en-US" sz="1600" b="1" dirty="0">
                <a:solidFill>
                  <a:prstClr val="black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3A46E0EC-B93D-46BD-A2A7-DBEB044BD4AB}"/>
              </a:ext>
            </a:extLst>
          </p:cNvPr>
          <p:cNvSpPr/>
          <p:nvPr/>
        </p:nvSpPr>
        <p:spPr>
          <a:xfrm>
            <a:off x="8360742" y="1964151"/>
            <a:ext cx="3420947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0850" indent="-450850">
              <a:buFont typeface="+mj-lt"/>
              <a:buAutoNum type="arabicPeriod"/>
              <a:tabLst>
                <a:tab pos="360363" algn="l"/>
              </a:tabLst>
            </a:pPr>
            <a:r>
              <a:rPr lang="en-US" sz="1200" dirty="0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Data </a:t>
            </a:r>
            <a:r>
              <a:rPr lang="en-US" sz="1200" dirty="0" err="1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petani</a:t>
            </a:r>
            <a:r>
              <a:rPr lang="en-US" sz="1200" dirty="0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(</a:t>
            </a:r>
            <a:r>
              <a:rPr lang="en-US" sz="1200" dirty="0" err="1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nama</a:t>
            </a:r>
            <a:r>
              <a:rPr lang="en-US" sz="1200" dirty="0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 &amp; </a:t>
            </a:r>
            <a:r>
              <a:rPr lang="en-US" sz="1200" dirty="0" err="1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kelompok</a:t>
            </a:r>
            <a:r>
              <a:rPr lang="en-US" sz="1200" dirty="0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tani</a:t>
            </a:r>
            <a:endParaRPr lang="en-US" sz="1200" dirty="0">
              <a:solidFill>
                <a:prstClr val="black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450850" indent="-450850">
              <a:buFont typeface="+mj-lt"/>
              <a:buAutoNum type="arabicPeriod"/>
              <a:tabLst>
                <a:tab pos="360363" algn="l"/>
              </a:tabLst>
            </a:pPr>
            <a:r>
              <a:rPr lang="en-US" sz="1200" dirty="0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No </a:t>
            </a:r>
            <a:r>
              <a:rPr lang="en-US" sz="1200" dirty="0" err="1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registrasi</a:t>
            </a:r>
            <a:r>
              <a:rPr lang="en-US" sz="1200" dirty="0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Simluhtan</a:t>
            </a:r>
            <a:r>
              <a:rPr lang="en-US" sz="1200" dirty="0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(input manual) </a:t>
            </a:r>
          </a:p>
          <a:p>
            <a:pPr marL="450850" indent="-450850">
              <a:buFont typeface="+mj-lt"/>
              <a:buAutoNum type="arabicPeriod"/>
              <a:tabLst>
                <a:tab pos="360363" algn="l"/>
              </a:tabLst>
            </a:pPr>
            <a:r>
              <a:rPr lang="id-ID" sz="1200" dirty="0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Identitas wilayah (Prov sd desa) : input manual</a:t>
            </a:r>
          </a:p>
          <a:p>
            <a:pPr marL="450850" indent="-450850">
              <a:buFont typeface="+mj-lt"/>
              <a:buAutoNum type="arabicPeriod"/>
              <a:tabLst>
                <a:tab pos="360363" algn="l"/>
              </a:tabLst>
            </a:pPr>
            <a:r>
              <a:rPr lang="id-ID" sz="1200" dirty="0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No Registrasi Kampung</a:t>
            </a:r>
          </a:p>
          <a:p>
            <a:pPr marL="450850" indent="-450850">
              <a:buFont typeface="+mj-lt"/>
              <a:buAutoNum type="arabicPeriod"/>
              <a:tabLst>
                <a:tab pos="360363" algn="l"/>
              </a:tabLst>
            </a:pPr>
            <a:r>
              <a:rPr lang="id-ID" sz="1200" dirty="0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Jenis komoditas buah </a:t>
            </a:r>
            <a:r>
              <a:rPr lang="en-US" sz="1200" dirty="0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&amp;</a:t>
            </a:r>
            <a:r>
              <a:rPr lang="id-ID" sz="1200" dirty="0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flori (pilihan)</a:t>
            </a:r>
          </a:p>
          <a:p>
            <a:pPr marL="450850" indent="-450850">
              <a:buFont typeface="+mj-lt"/>
              <a:buAutoNum type="arabicPeriod"/>
              <a:tabLst>
                <a:tab pos="360363" algn="l"/>
              </a:tabLst>
            </a:pPr>
            <a:r>
              <a:rPr lang="id-ID" sz="1200" dirty="0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Tahun Alokasi APBN</a:t>
            </a:r>
          </a:p>
          <a:p>
            <a:pPr marL="450850" indent="-450850">
              <a:buFont typeface="+mj-lt"/>
              <a:buAutoNum type="arabicPeriod"/>
              <a:tabLst>
                <a:tab pos="360363" algn="l"/>
              </a:tabLst>
            </a:pPr>
            <a:r>
              <a:rPr lang="id-ID" sz="1200" dirty="0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Luasan lahan</a:t>
            </a:r>
          </a:p>
          <a:p>
            <a:pPr marL="450850" indent="-450850">
              <a:buFont typeface="+mj-lt"/>
              <a:buAutoNum type="arabicPeriod"/>
              <a:tabLst>
                <a:tab pos="360363" algn="l"/>
              </a:tabLst>
            </a:pPr>
            <a:r>
              <a:rPr lang="id-ID" sz="1200" dirty="0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Varietas</a:t>
            </a:r>
          </a:p>
          <a:p>
            <a:pPr marL="450850" indent="-450850">
              <a:buFont typeface="+mj-lt"/>
              <a:buAutoNum type="arabicPeriod"/>
              <a:tabLst>
                <a:tab pos="360363" algn="l"/>
              </a:tabLst>
            </a:pPr>
            <a:r>
              <a:rPr lang="id-ID" sz="1200" dirty="0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Produksi (dipastikan dari APBN atau bukan?), kategori inten</a:t>
            </a:r>
            <a:r>
              <a:rPr lang="en-US" sz="1200" dirty="0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</a:t>
            </a:r>
            <a:r>
              <a:rPr lang="id-ID" sz="1200" dirty="0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eksten belum</a:t>
            </a:r>
            <a:r>
              <a:rPr lang="en-US" sz="1200" dirty="0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ada</a:t>
            </a:r>
            <a:endParaRPr lang="id-ID" sz="1200" dirty="0">
              <a:solidFill>
                <a:prstClr val="black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450850" indent="-450850">
              <a:buFont typeface="+mj-lt"/>
              <a:buAutoNum type="arabicPeriod"/>
              <a:tabLst>
                <a:tab pos="450850" algn="l"/>
              </a:tabLst>
            </a:pPr>
            <a:r>
              <a:rPr lang="id-ID" sz="1200" dirty="0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Waktu Panen</a:t>
            </a:r>
          </a:p>
          <a:p>
            <a:pPr>
              <a:tabLst>
                <a:tab pos="266700" algn="l"/>
              </a:tabLst>
            </a:pPr>
            <a:r>
              <a:rPr lang="en-US" sz="1200" b="1" dirty="0" err="1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Calon</a:t>
            </a:r>
            <a:r>
              <a:rPr lang="en-US" sz="1200" b="1" dirty="0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id-ID" sz="1200" b="1" dirty="0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Penginput : </a:t>
            </a:r>
            <a:r>
              <a:rPr lang="en-US" sz="1200" dirty="0" err="1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petugas</a:t>
            </a:r>
            <a:r>
              <a:rPr lang="en-US" sz="1200" dirty="0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pusat</a:t>
            </a:r>
            <a:endParaRPr lang="id-ID" sz="1200" dirty="0">
              <a:solidFill>
                <a:prstClr val="black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tabLst>
                <a:tab pos="266700" algn="l"/>
              </a:tabLst>
            </a:pPr>
            <a:r>
              <a:rPr lang="id-ID" sz="1200" b="1" dirty="0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Platform   :</a:t>
            </a:r>
            <a:r>
              <a:rPr lang="id-ID" sz="1200" dirty="0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Web based</a:t>
            </a:r>
            <a:r>
              <a:rPr lang="en-US" sz="1200" dirty="0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android</a:t>
            </a:r>
            <a:endParaRPr lang="id-ID" sz="1200" dirty="0">
              <a:solidFill>
                <a:prstClr val="black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E41D7E1E-22E9-418F-BD5E-47DB5E1E77B3}"/>
              </a:ext>
            </a:extLst>
          </p:cNvPr>
          <p:cNvSpPr/>
          <p:nvPr/>
        </p:nvSpPr>
        <p:spPr>
          <a:xfrm>
            <a:off x="8858250" y="1915300"/>
            <a:ext cx="2885661" cy="45719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ID" sz="1500">
              <a:solidFill>
                <a:prstClr val="white"/>
              </a:solidFill>
            </a:endParaRPr>
          </a:p>
        </p:txBody>
      </p:sp>
      <p:sp>
        <p:nvSpPr>
          <p:cNvPr id="89" name="Rectangle: Rounded Corners 7">
            <a:extLst>
              <a:ext uri="{FF2B5EF4-FFF2-40B4-BE49-F238E27FC236}">
                <a16:creationId xmlns:a16="http://schemas.microsoft.com/office/drawing/2014/main" id="{7A102B14-1AA4-4CDF-A297-B223B21FCE3E}"/>
              </a:ext>
            </a:extLst>
          </p:cNvPr>
          <p:cNvSpPr/>
          <p:nvPr/>
        </p:nvSpPr>
        <p:spPr>
          <a:xfrm>
            <a:off x="4814250" y="4916749"/>
            <a:ext cx="7125578" cy="1659661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ID">
              <a:solidFill>
                <a:prstClr val="white"/>
              </a:solidFill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6311DFF4-2387-40BB-B91E-DF3BE7E8BA73}"/>
              </a:ext>
            </a:extLst>
          </p:cNvPr>
          <p:cNvSpPr txBox="1"/>
          <p:nvPr/>
        </p:nvSpPr>
        <p:spPr>
          <a:xfrm>
            <a:off x="5076328" y="4916748"/>
            <a:ext cx="65130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600" b="1" dirty="0">
                <a:solidFill>
                  <a:prstClr val="black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Saran </a:t>
            </a:r>
            <a:r>
              <a:rPr lang="en-US" sz="1600" b="1" dirty="0" err="1">
                <a:solidFill>
                  <a:prstClr val="black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Tambahan</a:t>
            </a:r>
            <a:r>
              <a:rPr lang="en-US" sz="1600" b="1" dirty="0">
                <a:solidFill>
                  <a:prstClr val="black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Data/</a:t>
            </a:r>
            <a:r>
              <a:rPr lang="en-US" sz="1600" b="1" dirty="0" err="1">
                <a:solidFill>
                  <a:prstClr val="black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Informasi</a:t>
            </a:r>
            <a:endParaRPr lang="en-US" sz="1600" b="1" dirty="0">
              <a:solidFill>
                <a:prstClr val="black"/>
              </a:solidFill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3A46E0EC-B93D-46BD-A2A7-DBEB044BD4AB}"/>
              </a:ext>
            </a:extLst>
          </p:cNvPr>
          <p:cNvSpPr/>
          <p:nvPr/>
        </p:nvSpPr>
        <p:spPr>
          <a:xfrm>
            <a:off x="4947167" y="5316763"/>
            <a:ext cx="6834522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7800" indent="-177800">
              <a:buSzPct val="100000"/>
              <a:buFont typeface="+mj-lt"/>
              <a:buAutoNum type="arabicPeriod"/>
            </a:pPr>
            <a:r>
              <a:rPr lang="id-ID" sz="1200" b="1" dirty="0">
                <a:solidFill>
                  <a:srgbClr val="3333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Untuk STO:</a:t>
            </a:r>
            <a:r>
              <a:rPr lang="id-ID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Kondisi Pertanaman (Baik__%, Tdk Baik__%). </a:t>
            </a:r>
            <a:r>
              <a:rPr lang="id-ID" sz="1200" b="1" dirty="0">
                <a:solidFill>
                  <a:srgbClr val="3333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Untuk BuFlo:</a:t>
            </a:r>
            <a:r>
              <a:rPr lang="id-ID" sz="1200" dirty="0">
                <a:solidFill>
                  <a:srgbClr val="3333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d-ID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Kondisi Pertanaman : Populasi pohon, rata2 tinggi pohon, (kondisi baik__%, tdk baik__%).</a:t>
            </a:r>
          </a:p>
          <a:p>
            <a:pPr marL="177800" indent="-177800">
              <a:buSzPct val="100000"/>
              <a:buFont typeface="+mj-lt"/>
              <a:buAutoNum type="arabicPeriod"/>
            </a:pPr>
            <a:r>
              <a:rPr lang="id-ID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Permasalahan pertanaman, dan upaya penyelesaian permasalahan</a:t>
            </a:r>
          </a:p>
          <a:p>
            <a:pPr marL="177800" indent="-177800">
              <a:buSzPct val="100000"/>
              <a:buFont typeface="+mj-lt"/>
              <a:buAutoNum type="arabicPeriod"/>
            </a:pPr>
            <a:r>
              <a:rPr lang="id-ID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Produksi</a:t>
            </a:r>
            <a:r>
              <a:rPr lang="en-US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&amp; </a:t>
            </a:r>
            <a:r>
              <a:rPr lang="id-ID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Produktivitas per kampung/poktan</a:t>
            </a:r>
            <a:endParaRPr lang="en-US" sz="12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7800" indent="-177800">
              <a:buSzPct val="100000"/>
              <a:buFont typeface="+mj-lt"/>
              <a:buAutoNum type="arabicPeriod"/>
            </a:pPr>
            <a:r>
              <a:rPr lang="en-US" sz="12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Penilaian</a:t>
            </a:r>
            <a:r>
              <a:rPr lang="en-US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Kampung</a:t>
            </a:r>
            <a:endParaRPr lang="en-US" sz="12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7800" indent="-177800">
              <a:buSzPct val="100000"/>
              <a:buFont typeface="+mj-lt"/>
              <a:buAutoNum type="arabicPeriod"/>
            </a:pPr>
            <a:r>
              <a:rPr lang="en-US" sz="1200" dirty="0">
                <a:solidFill>
                  <a:srgbClr val="FF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Polygon</a:t>
            </a:r>
            <a:endParaRPr lang="id-ID" sz="1200" dirty="0">
              <a:solidFill>
                <a:srgbClr val="FF0000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177800" indent="-177800">
              <a:buSzPct val="100000"/>
              <a:buFont typeface="+mj-lt"/>
              <a:buAutoNum type="arabicPeriod"/>
            </a:pPr>
            <a:endParaRPr lang="id-ID" sz="12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E41D7E1E-22E9-418F-BD5E-47DB5E1E77B3}"/>
              </a:ext>
            </a:extLst>
          </p:cNvPr>
          <p:cNvSpPr/>
          <p:nvPr/>
        </p:nvSpPr>
        <p:spPr>
          <a:xfrm>
            <a:off x="5076328" y="5255302"/>
            <a:ext cx="6513019" cy="45719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ID" sz="1500">
              <a:solidFill>
                <a:prstClr val="white"/>
              </a:solidFill>
            </a:endParaRPr>
          </a:p>
        </p:txBody>
      </p:sp>
      <p:sp>
        <p:nvSpPr>
          <p:cNvPr id="8" name="Up-Down Arrow 7"/>
          <p:cNvSpPr/>
          <p:nvPr/>
        </p:nvSpPr>
        <p:spPr>
          <a:xfrm>
            <a:off x="6039107" y="4552786"/>
            <a:ext cx="252512" cy="496266"/>
          </a:xfrm>
          <a:prstGeom prst="upDown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3" name="Up-Down Arrow 92"/>
          <p:cNvSpPr/>
          <p:nvPr/>
        </p:nvSpPr>
        <p:spPr>
          <a:xfrm>
            <a:off x="10740885" y="4535445"/>
            <a:ext cx="252512" cy="496266"/>
          </a:xfrm>
          <a:prstGeom prst="upDown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558352" y="832486"/>
            <a:ext cx="7533564" cy="559561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2" name="Up-Down Arrow 11"/>
          <p:cNvSpPr/>
          <p:nvPr/>
        </p:nvSpPr>
        <p:spPr>
          <a:xfrm rot="16200000">
            <a:off x="4027693" y="3426837"/>
            <a:ext cx="737621" cy="1119117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8564" y="959848"/>
            <a:ext cx="1385204" cy="61857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18795" y="995394"/>
            <a:ext cx="908873" cy="904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0484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F798B29C-0174-41E7-B71E-575466C9767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lum bright="70000" contrast="-70000"/>
          </a:blip>
          <a:srcRect t="4876" b="5006"/>
          <a:stretch/>
        </p:blipFill>
        <p:spPr>
          <a:xfrm>
            <a:off x="0" y="0"/>
            <a:ext cx="12176220" cy="6858000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49A06404-0D8C-46AE-87F2-09FC3F4E510E}"/>
              </a:ext>
            </a:extLst>
          </p:cNvPr>
          <p:cNvSpPr/>
          <p:nvPr/>
        </p:nvSpPr>
        <p:spPr>
          <a:xfrm>
            <a:off x="79613" y="883664"/>
            <a:ext cx="12040460" cy="5893654"/>
          </a:xfrm>
          <a:prstGeom prst="roundRect">
            <a:avLst>
              <a:gd name="adj" fmla="val 4281"/>
            </a:avLst>
          </a:prstGeom>
          <a:solidFill>
            <a:schemeClr val="bg1">
              <a:alpha val="70000"/>
            </a:schemeClr>
          </a:solidFill>
          <a:ln>
            <a:solidFill>
              <a:srgbClr val="ADAD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2" name="Shape">
            <a:extLst>
              <a:ext uri="{FF2B5EF4-FFF2-40B4-BE49-F238E27FC236}">
                <a16:creationId xmlns:a16="http://schemas.microsoft.com/office/drawing/2014/main" id="{45225AD8-2D32-4284-91D8-93DC899F318E}"/>
              </a:ext>
            </a:extLst>
          </p:cNvPr>
          <p:cNvSpPr/>
          <p:nvPr/>
        </p:nvSpPr>
        <p:spPr>
          <a:xfrm>
            <a:off x="7753025" y="1245140"/>
            <a:ext cx="4249435" cy="3640967"/>
          </a:xfrm>
          <a:prstGeom prst="roundRect">
            <a:avLst>
              <a:gd name="adj" fmla="val 7248"/>
            </a:avLst>
          </a:prstGeom>
          <a:solidFill>
            <a:schemeClr val="bg1">
              <a:alpha val="80000"/>
            </a:schemeClr>
          </a:solidFill>
          <a:ln w="12700" cap="flat" cmpd="sng" algn="ctr">
            <a:solidFill>
              <a:srgbClr val="FFC000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1828800" tIns="45720" rIns="9144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defRPr/>
            </a:pPr>
            <a:endParaRPr lang="id-ID" b="1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24DCC97-62F7-4A41-AE18-5D8827B40D00}"/>
              </a:ext>
            </a:extLst>
          </p:cNvPr>
          <p:cNvSpPr/>
          <p:nvPr/>
        </p:nvSpPr>
        <p:spPr>
          <a:xfrm>
            <a:off x="761752" y="156755"/>
            <a:ext cx="10611201" cy="635972"/>
          </a:xfrm>
          <a:prstGeom prst="roundRect">
            <a:avLst/>
          </a:prstGeom>
          <a:solidFill>
            <a:schemeClr val="dk1">
              <a:alpha val="32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51E0A55-3B77-4CD1-952C-8822D1FB6C6C}"/>
              </a:ext>
            </a:extLst>
          </p:cNvPr>
          <p:cNvSpPr txBox="1">
            <a:spLocks/>
          </p:cNvSpPr>
          <p:nvPr/>
        </p:nvSpPr>
        <p:spPr>
          <a:xfrm>
            <a:off x="819047" y="264776"/>
            <a:ext cx="10553905" cy="4691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d-ID" sz="4000" b="1" dirty="0">
                <a:solidFill>
                  <a:srgbClr val="FFC000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Mistral" panose="03090702030407020403" pitchFamily="66" charset="0"/>
              </a:rPr>
              <a:t>APLIKASI SRIKANDI</a:t>
            </a:r>
            <a:endParaRPr lang="en-ID" sz="4000" b="1" dirty="0">
              <a:solidFill>
                <a:srgbClr val="FFC000"/>
              </a:solidFill>
              <a:effectLst>
                <a:glow rad="101600">
                  <a:schemeClr val="tx1">
                    <a:alpha val="60000"/>
                  </a:schemeClr>
                </a:glow>
              </a:effectLst>
              <a:latin typeface="Mistral" panose="03090702030407020403" pitchFamily="66" charset="0"/>
            </a:endParaRP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D46B0D63-32A1-437E-A927-658F066452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12" y="156755"/>
            <a:ext cx="634703" cy="6359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5AA2C6A-5632-439F-8576-ECE9B4626F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03690" y="156754"/>
            <a:ext cx="716382" cy="635972"/>
          </a:xfrm>
          <a:prstGeom prst="rect">
            <a:avLst/>
          </a:prstGeom>
        </p:spPr>
      </p:pic>
      <p:sp>
        <p:nvSpPr>
          <p:cNvPr id="11" name="Shape">
            <a:extLst>
              <a:ext uri="{FF2B5EF4-FFF2-40B4-BE49-F238E27FC236}">
                <a16:creationId xmlns:a16="http://schemas.microsoft.com/office/drawing/2014/main" id="{FFC6DBE0-45D1-4B6F-8796-7CD3F74A6243}"/>
              </a:ext>
            </a:extLst>
          </p:cNvPr>
          <p:cNvSpPr/>
          <p:nvPr/>
        </p:nvSpPr>
        <p:spPr>
          <a:xfrm>
            <a:off x="445674" y="1577047"/>
            <a:ext cx="2976890" cy="466904"/>
          </a:xfrm>
          <a:prstGeom prst="roundRect">
            <a:avLst/>
          </a:prstGeom>
          <a:solidFill>
            <a:schemeClr val="bg1">
              <a:alpha val="80000"/>
            </a:schemeClr>
          </a:solidFill>
          <a:ln w="12700" cap="flat" cmpd="sng" algn="ctr">
            <a:solidFill>
              <a:srgbClr val="FFC000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1828800" tIns="45720" rIns="9144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defRPr/>
            </a:pPr>
            <a:endParaRPr lang="id-ID" b="1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AADF756-F7CB-49F3-85AA-D13A8751385B}"/>
              </a:ext>
            </a:extLst>
          </p:cNvPr>
          <p:cNvSpPr txBox="1"/>
          <p:nvPr/>
        </p:nvSpPr>
        <p:spPr>
          <a:xfrm>
            <a:off x="445674" y="1636827"/>
            <a:ext cx="2976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u="none" strike="noStrike" baseline="0" dirty="0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Profil Unit Kampung STO</a:t>
            </a:r>
            <a:endParaRPr lang="en-ID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Shape">
            <a:extLst>
              <a:ext uri="{FF2B5EF4-FFF2-40B4-BE49-F238E27FC236}">
                <a16:creationId xmlns:a16="http://schemas.microsoft.com/office/drawing/2014/main" id="{71897FE8-1A6F-46A1-9741-823C04FD1625}"/>
              </a:ext>
            </a:extLst>
          </p:cNvPr>
          <p:cNvSpPr/>
          <p:nvPr/>
        </p:nvSpPr>
        <p:spPr>
          <a:xfrm>
            <a:off x="445674" y="2118561"/>
            <a:ext cx="2976890" cy="466904"/>
          </a:xfrm>
          <a:prstGeom prst="roundRect">
            <a:avLst/>
          </a:prstGeom>
          <a:solidFill>
            <a:schemeClr val="bg1">
              <a:alpha val="80000"/>
            </a:schemeClr>
          </a:solidFill>
          <a:ln w="12700" cap="flat" cmpd="sng" algn="ctr">
            <a:solidFill>
              <a:srgbClr val="FFC000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1828800" tIns="45720" rIns="9144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defRPr/>
            </a:pPr>
            <a:endParaRPr lang="id-ID" b="1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25DFD28-3592-423E-870F-887036A969F1}"/>
              </a:ext>
            </a:extLst>
          </p:cNvPr>
          <p:cNvSpPr txBox="1"/>
          <p:nvPr/>
        </p:nvSpPr>
        <p:spPr>
          <a:xfrm>
            <a:off x="445674" y="2178341"/>
            <a:ext cx="2976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u="none" strike="noStrike" baseline="0" dirty="0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CPCL Kampung STO</a:t>
            </a:r>
            <a:endParaRPr lang="en-ID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Shape">
            <a:extLst>
              <a:ext uri="{FF2B5EF4-FFF2-40B4-BE49-F238E27FC236}">
                <a16:creationId xmlns:a16="http://schemas.microsoft.com/office/drawing/2014/main" id="{1BBA650F-F02D-412E-9A61-9766044385D4}"/>
              </a:ext>
            </a:extLst>
          </p:cNvPr>
          <p:cNvSpPr/>
          <p:nvPr/>
        </p:nvSpPr>
        <p:spPr>
          <a:xfrm>
            <a:off x="445673" y="2645244"/>
            <a:ext cx="2976890" cy="644555"/>
          </a:xfrm>
          <a:prstGeom prst="roundRect">
            <a:avLst/>
          </a:prstGeom>
          <a:solidFill>
            <a:schemeClr val="bg1">
              <a:alpha val="80000"/>
            </a:schemeClr>
          </a:solidFill>
          <a:ln w="12700" cap="flat" cmpd="sng" algn="ctr">
            <a:solidFill>
              <a:srgbClr val="FFC000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1828800" tIns="45720" rIns="9144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defRPr/>
            </a:pPr>
            <a:endParaRPr lang="id-ID" b="1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036D600-CBB4-45FE-A892-DCDA85F4BC16}"/>
              </a:ext>
            </a:extLst>
          </p:cNvPr>
          <p:cNvSpPr txBox="1"/>
          <p:nvPr/>
        </p:nvSpPr>
        <p:spPr>
          <a:xfrm>
            <a:off x="445673" y="2635869"/>
            <a:ext cx="29768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u="none" strike="noStrike" baseline="0" dirty="0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Dokumentasi Kegiatan Kampung STO</a:t>
            </a:r>
            <a:endParaRPr lang="en-ID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6972F18B-82FA-4DCC-BEC1-FF7E4BA776B7}"/>
              </a:ext>
            </a:extLst>
          </p:cNvPr>
          <p:cNvSpPr/>
          <p:nvPr/>
        </p:nvSpPr>
        <p:spPr>
          <a:xfrm rot="10800000" flipH="1">
            <a:off x="3523189" y="1577047"/>
            <a:ext cx="440295" cy="1625602"/>
          </a:xfrm>
          <a:prstGeom prst="rightArrow">
            <a:avLst/>
          </a:prstGeom>
          <a:solidFill>
            <a:srgbClr val="DB8577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8AAAADC-0DB2-4023-95E1-EB33C4F8C8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3592" y="949472"/>
            <a:ext cx="2922973" cy="259488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AE3F5429-8258-4D37-8219-1100FEF9E223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4243" y="3394627"/>
            <a:ext cx="3416363" cy="3277862"/>
          </a:xfrm>
          <a:prstGeom prst="rect">
            <a:avLst/>
          </a:prstGeom>
        </p:spPr>
      </p:pic>
      <p:sp>
        <p:nvSpPr>
          <p:cNvPr id="28" name="Arrow: Right 27">
            <a:extLst>
              <a:ext uri="{FF2B5EF4-FFF2-40B4-BE49-F238E27FC236}">
                <a16:creationId xmlns:a16="http://schemas.microsoft.com/office/drawing/2014/main" id="{C028917B-C422-4EDF-87A2-41715913A5DA}"/>
              </a:ext>
            </a:extLst>
          </p:cNvPr>
          <p:cNvSpPr/>
          <p:nvPr/>
        </p:nvSpPr>
        <p:spPr>
          <a:xfrm rot="10800000" flipH="1">
            <a:off x="7205155" y="1569364"/>
            <a:ext cx="440295" cy="1625602"/>
          </a:xfrm>
          <a:prstGeom prst="rightArrow">
            <a:avLst/>
          </a:prstGeom>
          <a:solidFill>
            <a:srgbClr val="DB8577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9" name="Rounded Rectangle 56">
            <a:extLst>
              <a:ext uri="{FF2B5EF4-FFF2-40B4-BE49-F238E27FC236}">
                <a16:creationId xmlns:a16="http://schemas.microsoft.com/office/drawing/2014/main" id="{D23A0C3A-9FC1-420F-86E3-98EA17D553E8}"/>
              </a:ext>
            </a:extLst>
          </p:cNvPr>
          <p:cNvSpPr/>
          <p:nvPr/>
        </p:nvSpPr>
        <p:spPr>
          <a:xfrm>
            <a:off x="7704647" y="1063478"/>
            <a:ext cx="4535816" cy="411654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60363" indent="-360363">
              <a:spcAft>
                <a:spcPts val="600"/>
              </a:spcAft>
              <a:buFont typeface="+mj-lt"/>
              <a:buAutoNum type="arabicPeriod"/>
            </a:pPr>
            <a:r>
              <a:rPr lang="id-ID" sz="2200" dirty="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Registrasi Kampung STO</a:t>
            </a:r>
          </a:p>
          <a:p>
            <a:pPr marL="360363" indent="-360363">
              <a:spcAft>
                <a:spcPts val="600"/>
              </a:spcAft>
              <a:buFont typeface="+mj-lt"/>
              <a:buAutoNum type="arabicPeriod"/>
            </a:pPr>
            <a:r>
              <a:rPr lang="en-US" sz="2200" dirty="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P</a:t>
            </a:r>
            <a:r>
              <a:rPr lang="id-ID" sz="2200" dirty="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eta Sebaran Kampung STO per komoditas</a:t>
            </a:r>
          </a:p>
          <a:p>
            <a:pPr marL="360363" indent="-360363">
              <a:spcAft>
                <a:spcPts val="600"/>
              </a:spcAft>
              <a:buFont typeface="+mj-lt"/>
              <a:buAutoNum type="arabicPeriod"/>
            </a:pPr>
            <a:r>
              <a:rPr lang="id-ID" sz="2200" dirty="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D</a:t>
            </a:r>
            <a:r>
              <a:rPr lang="en-US" sz="2200" dirty="0" err="1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ata</a:t>
            </a:r>
            <a:r>
              <a:rPr lang="en-US" sz="2200" dirty="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200" i="1" dirty="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polygon geotagging </a:t>
            </a:r>
            <a:r>
              <a:rPr lang="en-US" sz="2200" dirty="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per </a:t>
            </a:r>
            <a:r>
              <a:rPr lang="en-US" sz="2200" dirty="0" err="1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petak</a:t>
            </a:r>
            <a:r>
              <a:rPr lang="en-US" sz="2200" dirty="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lahan</a:t>
            </a:r>
            <a:r>
              <a:rPr lang="en-US" sz="2200" dirty="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/</a:t>
            </a:r>
            <a:r>
              <a:rPr lang="en-US" sz="2200" dirty="0" err="1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petani</a:t>
            </a:r>
            <a:endParaRPr lang="id-ID" sz="2200" dirty="0">
              <a:solidFill>
                <a:schemeClr val="tx1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360363" indent="-360363">
              <a:spcAft>
                <a:spcPts val="600"/>
              </a:spcAft>
              <a:buFont typeface="+mj-lt"/>
              <a:buAutoNum type="arabicPeriod"/>
            </a:pPr>
            <a:r>
              <a:rPr lang="id-ID" sz="2200" dirty="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Monitoring Bantuan APBN</a:t>
            </a:r>
          </a:p>
          <a:p>
            <a:pPr marL="360363" indent="-360363">
              <a:spcAft>
                <a:spcPts val="600"/>
              </a:spcAft>
              <a:buFont typeface="+mj-lt"/>
              <a:buAutoNum type="arabicPeriod"/>
            </a:pPr>
            <a:r>
              <a:rPr lang="id-ID" sz="2200" dirty="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Monitoring tanam dan panen</a:t>
            </a:r>
          </a:p>
          <a:p>
            <a:pPr marL="360363" indent="-360363">
              <a:spcAft>
                <a:spcPts val="600"/>
              </a:spcAft>
              <a:buFont typeface="+mj-lt"/>
              <a:buAutoNum type="arabicPeriod"/>
            </a:pPr>
            <a:r>
              <a:rPr lang="id-ID" sz="2200" dirty="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Penilaian kampung berdaya saing</a:t>
            </a: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1FF5F32B-E8A3-4ADF-9D29-71F73AC36010}"/>
              </a:ext>
            </a:extLst>
          </p:cNvPr>
          <p:cNvSpPr/>
          <p:nvPr/>
        </p:nvSpPr>
        <p:spPr>
          <a:xfrm>
            <a:off x="7753025" y="5439927"/>
            <a:ext cx="4249435" cy="1150584"/>
          </a:xfrm>
          <a:prstGeom prst="roundRect">
            <a:avLst/>
          </a:prstGeom>
          <a:solidFill>
            <a:srgbClr val="92D05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err="1">
                <a:ln w="9525">
                  <a:solidFill>
                    <a:prstClr val="white"/>
                  </a:solidFill>
                  <a:prstDash val="solid"/>
                </a:ln>
                <a:solidFill>
                  <a:schemeClr val="bg1"/>
                </a:solidFill>
                <a:effectLst>
                  <a:glow rad="139700">
                    <a:srgbClr val="454545"/>
                  </a:glow>
                </a:effectLst>
                <a:cs typeface="Nirmala UI" panose="020B0502040204020203" pitchFamily="34" charset="0"/>
              </a:rPr>
              <a:t>Meningkatnya</a:t>
            </a:r>
            <a:r>
              <a:rPr lang="en-US" sz="2400" b="1" dirty="0">
                <a:ln w="9525">
                  <a:solidFill>
                    <a:prstClr val="white"/>
                  </a:solidFill>
                  <a:prstDash val="solid"/>
                </a:ln>
                <a:solidFill>
                  <a:schemeClr val="bg1"/>
                </a:solidFill>
                <a:effectLst>
                  <a:glow rad="139700">
                    <a:srgbClr val="454545"/>
                  </a:glow>
                </a:effectLst>
                <a:cs typeface="Nirmala UI" panose="020B0502040204020203" pitchFamily="34" charset="0"/>
              </a:rPr>
              <a:t> </a:t>
            </a:r>
            <a:r>
              <a:rPr lang="id-ID" sz="2400" b="1" dirty="0">
                <a:ln w="9525">
                  <a:solidFill>
                    <a:prstClr val="white"/>
                  </a:solidFill>
                  <a:prstDash val="solid"/>
                </a:ln>
                <a:solidFill>
                  <a:schemeClr val="bg1"/>
                </a:solidFill>
                <a:effectLst>
                  <a:glow rad="139700">
                    <a:srgbClr val="454545"/>
                  </a:glow>
                </a:effectLst>
                <a:cs typeface="Nirmala UI" panose="020B0502040204020203" pitchFamily="34" charset="0"/>
              </a:rPr>
              <a:t>Daya Saing dan </a:t>
            </a:r>
            <a:r>
              <a:rPr lang="en-US" sz="2400" b="1" dirty="0" err="1">
                <a:ln w="9525">
                  <a:solidFill>
                    <a:prstClr val="white"/>
                  </a:solidFill>
                  <a:prstDash val="solid"/>
                </a:ln>
                <a:solidFill>
                  <a:schemeClr val="bg1"/>
                </a:solidFill>
                <a:effectLst>
                  <a:glow rad="139700">
                    <a:srgbClr val="454545"/>
                  </a:glow>
                </a:effectLst>
                <a:cs typeface="Nirmala UI" panose="020B0502040204020203" pitchFamily="34" charset="0"/>
              </a:rPr>
              <a:t>Kesejahteraan</a:t>
            </a:r>
            <a:r>
              <a:rPr lang="en-US" sz="2400" b="1" dirty="0">
                <a:ln w="9525">
                  <a:solidFill>
                    <a:prstClr val="white"/>
                  </a:solidFill>
                  <a:prstDash val="solid"/>
                </a:ln>
                <a:solidFill>
                  <a:schemeClr val="bg1"/>
                </a:solidFill>
                <a:effectLst>
                  <a:glow rad="139700">
                    <a:srgbClr val="454545"/>
                  </a:glow>
                </a:effectLst>
                <a:cs typeface="Nirmala UI" panose="020B0502040204020203" pitchFamily="34" charset="0"/>
              </a:rPr>
              <a:t> </a:t>
            </a:r>
            <a:r>
              <a:rPr lang="en-US" sz="2400" b="1" dirty="0" err="1">
                <a:ln w="9525">
                  <a:solidFill>
                    <a:prstClr val="white"/>
                  </a:solidFill>
                  <a:prstDash val="solid"/>
                </a:ln>
                <a:solidFill>
                  <a:schemeClr val="bg1"/>
                </a:solidFill>
                <a:effectLst>
                  <a:glow rad="139700">
                    <a:srgbClr val="454545"/>
                  </a:glow>
                </a:effectLst>
                <a:cs typeface="Nirmala UI" panose="020B0502040204020203" pitchFamily="34" charset="0"/>
              </a:rPr>
              <a:t>Petani</a:t>
            </a:r>
            <a:r>
              <a:rPr lang="en-US" sz="2400" b="1" dirty="0">
                <a:ln w="9525">
                  <a:solidFill>
                    <a:prstClr val="white"/>
                  </a:solidFill>
                  <a:prstDash val="solid"/>
                </a:ln>
                <a:solidFill>
                  <a:schemeClr val="bg1"/>
                </a:solidFill>
                <a:effectLst>
                  <a:glow rad="139700">
                    <a:srgbClr val="454545"/>
                  </a:glow>
                </a:effectLst>
                <a:cs typeface="Nirmala UI" panose="020B0502040204020203" pitchFamily="34" charset="0"/>
              </a:rPr>
              <a:t> di Kampung/</a:t>
            </a:r>
            <a:r>
              <a:rPr lang="en-US" sz="2400" b="1" dirty="0" err="1">
                <a:ln w="9525">
                  <a:solidFill>
                    <a:prstClr val="white"/>
                  </a:solidFill>
                  <a:prstDash val="solid"/>
                </a:ln>
                <a:solidFill>
                  <a:schemeClr val="bg1"/>
                </a:solidFill>
                <a:effectLst>
                  <a:glow rad="139700">
                    <a:srgbClr val="454545"/>
                  </a:glow>
                </a:effectLst>
                <a:cs typeface="Nirmala UI" panose="020B0502040204020203" pitchFamily="34" charset="0"/>
              </a:rPr>
              <a:t>Desa</a:t>
            </a:r>
            <a:endParaRPr lang="en-ID" sz="2400" b="1" dirty="0">
              <a:ln w="9525">
                <a:solidFill>
                  <a:prstClr val="white"/>
                </a:solidFill>
                <a:prstDash val="solid"/>
              </a:ln>
              <a:solidFill>
                <a:schemeClr val="bg1"/>
              </a:solidFill>
              <a:effectLst>
                <a:glow rad="139700">
                  <a:srgbClr val="454545"/>
                </a:glow>
              </a:effectLst>
              <a:cs typeface="Nirmala UI" panose="020B0502040204020203" pitchFamily="34" charset="0"/>
            </a:endParaRPr>
          </a:p>
        </p:txBody>
      </p:sp>
      <p:sp>
        <p:nvSpPr>
          <p:cNvPr id="40" name="Arrow: Right 39">
            <a:extLst>
              <a:ext uri="{FF2B5EF4-FFF2-40B4-BE49-F238E27FC236}">
                <a16:creationId xmlns:a16="http://schemas.microsoft.com/office/drawing/2014/main" id="{88F2D8CB-E62B-4A3C-ADB7-2762CFB54382}"/>
              </a:ext>
            </a:extLst>
          </p:cNvPr>
          <p:cNvSpPr/>
          <p:nvPr/>
        </p:nvSpPr>
        <p:spPr>
          <a:xfrm rot="16200000" flipH="1">
            <a:off x="9562860" y="4374136"/>
            <a:ext cx="440295" cy="1625602"/>
          </a:xfrm>
          <a:prstGeom prst="rightArrow">
            <a:avLst/>
          </a:prstGeom>
          <a:solidFill>
            <a:srgbClr val="DB8577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A034FB3-E28D-4518-8E4B-FACBDA60B07C}"/>
              </a:ext>
            </a:extLst>
          </p:cNvPr>
          <p:cNvSpPr txBox="1"/>
          <p:nvPr/>
        </p:nvSpPr>
        <p:spPr>
          <a:xfrm>
            <a:off x="3752130" y="3494789"/>
            <a:ext cx="3790986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id-ID" sz="2200" b="1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Arial" panose="020B0604020202020204" pitchFamily="34" charset="0"/>
                <a:ea typeface="Nirmala UI" panose="020B0502040204020203" pitchFamily="34" charset="0"/>
                <a:cs typeface="Arial" panose="020B0604020202020204" pitchFamily="34" charset="0"/>
              </a:rPr>
              <a:t>Lebih mudah diakses 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id-ID" sz="2200" b="1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Arial" panose="020B0604020202020204" pitchFamily="34" charset="0"/>
                <a:ea typeface="Nirmala UI" panose="020B0502040204020203" pitchFamily="34" charset="0"/>
                <a:cs typeface="Arial" panose="020B0604020202020204" pitchFamily="34" charset="0"/>
              </a:rPr>
              <a:t>Memudahkan monitoring dan evaluasi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id-ID" sz="2200" b="1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Arial" panose="020B0604020202020204" pitchFamily="34" charset="0"/>
                <a:ea typeface="Nirmala UI" panose="020B0502040204020203" pitchFamily="34" charset="0"/>
                <a:cs typeface="Arial" panose="020B0604020202020204" pitchFamily="34" charset="0"/>
              </a:rPr>
              <a:t>Informatif dan Interaktif</a:t>
            </a:r>
          </a:p>
        </p:txBody>
      </p:sp>
      <p:pic>
        <p:nvPicPr>
          <p:cNvPr id="1028" name="Picture 4" descr="Mudah Diakses tapi Berisiko, Begini Tips Agar Tak Terjebak Rayuan Pinjaman  Online | Diadona.id">
            <a:extLst>
              <a:ext uri="{FF2B5EF4-FFF2-40B4-BE49-F238E27FC236}">
                <a16:creationId xmlns:a16="http://schemas.microsoft.com/office/drawing/2014/main" id="{DA0A0450-CCAF-49E9-8DEB-25ED5B623C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7712" y="5180018"/>
            <a:ext cx="1978688" cy="148401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E09CFE6D-97C0-4339-AB0D-8F3F9B4BA33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18720" b="27887"/>
          <a:stretch/>
        </p:blipFill>
        <p:spPr>
          <a:xfrm>
            <a:off x="5392246" y="5132349"/>
            <a:ext cx="2349240" cy="151844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5676326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: Rounded Corners 7">
            <a:extLst>
              <a:ext uri="{FF2B5EF4-FFF2-40B4-BE49-F238E27FC236}">
                <a16:creationId xmlns:a16="http://schemas.microsoft.com/office/drawing/2014/main" id="{5BBEFC3B-E80B-4110-83EF-189D57EB3CC5}"/>
              </a:ext>
            </a:extLst>
          </p:cNvPr>
          <p:cNvSpPr/>
          <p:nvPr/>
        </p:nvSpPr>
        <p:spPr>
          <a:xfrm>
            <a:off x="258523" y="1083251"/>
            <a:ext cx="4008380" cy="5720157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 w="28575"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ID">
              <a:solidFill>
                <a:prstClr val="white"/>
              </a:solidFill>
            </a:endParaRPr>
          </a:p>
        </p:txBody>
      </p:sp>
      <p:sp>
        <p:nvSpPr>
          <p:cNvPr id="34" name="Rectangle: Rounded Corners 7">
            <a:extLst>
              <a:ext uri="{FF2B5EF4-FFF2-40B4-BE49-F238E27FC236}">
                <a16:creationId xmlns:a16="http://schemas.microsoft.com/office/drawing/2014/main" id="{7A102B14-1AA4-4CDF-A297-B223B21FCE3E}"/>
              </a:ext>
            </a:extLst>
          </p:cNvPr>
          <p:cNvSpPr/>
          <p:nvPr/>
        </p:nvSpPr>
        <p:spPr>
          <a:xfrm>
            <a:off x="181900" y="969764"/>
            <a:ext cx="4033974" cy="5745672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ID">
              <a:solidFill>
                <a:prstClr val="white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311DFF4-2387-40BB-B91E-DF3BE7E8BA73}"/>
              </a:ext>
            </a:extLst>
          </p:cNvPr>
          <p:cNvSpPr txBox="1"/>
          <p:nvPr/>
        </p:nvSpPr>
        <p:spPr>
          <a:xfrm>
            <a:off x="486399" y="969764"/>
            <a:ext cx="35184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600" b="1" dirty="0">
                <a:solidFill>
                  <a:prstClr val="black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Monitoring </a:t>
            </a:r>
            <a:r>
              <a:rPr lang="id-ID" sz="1600" b="1" dirty="0">
                <a:solidFill>
                  <a:prstClr val="black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Pemanfaatan </a:t>
            </a:r>
          </a:p>
          <a:p>
            <a:pPr algn="ctr">
              <a:defRPr/>
            </a:pPr>
            <a:r>
              <a:rPr lang="id-ID" sz="1600" b="1" dirty="0">
                <a:solidFill>
                  <a:prstClr val="black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Bantuan sd </a:t>
            </a:r>
            <a:r>
              <a:rPr lang="en-US" sz="1600" b="1" dirty="0">
                <a:solidFill>
                  <a:prstClr val="black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Outcome 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E41D7E1E-22E9-418F-BD5E-47DB5E1E77B3}"/>
              </a:ext>
            </a:extLst>
          </p:cNvPr>
          <p:cNvSpPr/>
          <p:nvPr/>
        </p:nvSpPr>
        <p:spPr>
          <a:xfrm>
            <a:off x="563189" y="1532922"/>
            <a:ext cx="3220042" cy="45719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ID" sz="1500">
              <a:solidFill>
                <a:prstClr val="white"/>
              </a:solidFill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3A46E0EC-B93D-46BD-A2A7-DBEB044BD4AB}"/>
              </a:ext>
            </a:extLst>
          </p:cNvPr>
          <p:cNvSpPr/>
          <p:nvPr/>
        </p:nvSpPr>
        <p:spPr>
          <a:xfrm>
            <a:off x="314817" y="1872699"/>
            <a:ext cx="3942426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6700" indent="-266700">
              <a:buFont typeface="+mj-lt"/>
              <a:buAutoNum type="arabicPeriod"/>
              <a:tabLst>
                <a:tab pos="266700" algn="l"/>
              </a:tabLst>
              <a:defRPr/>
            </a:pPr>
            <a:r>
              <a:rPr lang="id-ID" sz="1200" dirty="0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Waktu tanam/Pemanfaatan sarpras</a:t>
            </a:r>
          </a:p>
          <a:p>
            <a:pPr marL="266700" indent="-266700">
              <a:buFont typeface="+mj-lt"/>
              <a:buAutoNum type="arabicPeriod"/>
              <a:tabLst>
                <a:tab pos="266700" algn="l"/>
              </a:tabLst>
              <a:defRPr/>
            </a:pPr>
            <a:r>
              <a:rPr lang="id-ID" sz="1200" dirty="0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Perkembangan/ Kondisi pertanaman/Usaha:</a:t>
            </a:r>
          </a:p>
          <a:p>
            <a:pPr marL="444500" indent="-444500">
              <a:tabLst>
                <a:tab pos="266700" algn="l"/>
              </a:tabLst>
              <a:defRPr/>
            </a:pPr>
            <a:r>
              <a:rPr lang="id-ID" sz="1200" dirty="0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- 	Tan Semusim : bulanan (baik__%, tdk baik__%)</a:t>
            </a:r>
          </a:p>
          <a:p>
            <a:pPr marL="444500" indent="-444500">
              <a:tabLst>
                <a:tab pos="266700" algn="l"/>
                <a:tab pos="541338" algn="l"/>
              </a:tabLst>
              <a:defRPr/>
            </a:pPr>
            <a:r>
              <a:rPr lang="id-ID" sz="1200" dirty="0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	- 	Tan buah Tahu</a:t>
            </a:r>
            <a:r>
              <a:rPr lang="en-US" sz="1200" dirty="0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</a:t>
            </a:r>
            <a:r>
              <a:rPr lang="id-ID" sz="1200" dirty="0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an : per tahun/semester (Populasi pohon, Kondisi dsb) </a:t>
            </a:r>
          </a:p>
          <a:p>
            <a:pPr marL="444500" indent="-444500">
              <a:tabLst>
                <a:tab pos="266700" algn="l"/>
                <a:tab pos="541338" algn="l"/>
              </a:tabLst>
              <a:defRPr/>
            </a:pPr>
            <a:r>
              <a:rPr lang="id-ID" sz="1200" dirty="0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-  Pemanfaatan sarana UMKM</a:t>
            </a:r>
          </a:p>
          <a:p>
            <a:pPr>
              <a:tabLst>
                <a:tab pos="355600" algn="l"/>
              </a:tabLst>
              <a:defRPr/>
            </a:pPr>
            <a:r>
              <a:rPr lang="id-ID" sz="1200" dirty="0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3.	Permasalahan budidaya/usaha</a:t>
            </a:r>
          </a:p>
          <a:p>
            <a:pPr>
              <a:tabLst>
                <a:tab pos="355600" algn="l"/>
              </a:tabLst>
              <a:defRPr/>
            </a:pPr>
            <a:r>
              <a:rPr lang="id-ID" sz="1200" dirty="0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4.	Upaya penyelesaian permasalahan</a:t>
            </a:r>
          </a:p>
          <a:p>
            <a:pPr marL="342900" indent="-342900">
              <a:buFontTx/>
              <a:buAutoNum type="arabicPeriod" startAt="5"/>
              <a:tabLst>
                <a:tab pos="355600" algn="l"/>
              </a:tabLst>
              <a:defRPr/>
            </a:pPr>
            <a:r>
              <a:rPr lang="id-ID" sz="1200" dirty="0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Outcome (jadwal dan hasil panen/ produksi/ Produk Olahan)</a:t>
            </a:r>
          </a:p>
          <a:p>
            <a:pPr marL="342900" indent="-342900">
              <a:buFontTx/>
              <a:buAutoNum type="arabicPeriod" startAt="5"/>
              <a:tabLst>
                <a:tab pos="355600" algn="l"/>
              </a:tabLst>
              <a:defRPr/>
            </a:pPr>
            <a:r>
              <a:rPr lang="id-ID" sz="1200" dirty="0">
                <a:solidFill>
                  <a:prstClr val="black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Saluran Pemasaran</a:t>
            </a:r>
          </a:p>
          <a:p>
            <a:pPr marL="342900" indent="-342900">
              <a:buFontTx/>
              <a:buAutoNum type="arabicPeriod" startAt="5"/>
              <a:tabLst>
                <a:tab pos="355600" algn="l"/>
              </a:tabLst>
              <a:defRPr/>
            </a:pPr>
            <a:r>
              <a:rPr lang="id-ID" sz="1200" dirty="0">
                <a:solidFill>
                  <a:prstClr val="black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Foto2 Dokumentasi Open Camera</a:t>
            </a:r>
          </a:p>
          <a:p>
            <a:pPr marL="342900" indent="-342900">
              <a:buFontTx/>
              <a:buAutoNum type="arabicPeriod" startAt="5"/>
              <a:tabLst>
                <a:tab pos="355600" algn="l"/>
              </a:tabLst>
              <a:defRPr/>
            </a:pPr>
            <a:r>
              <a:rPr lang="id-ID" sz="1200" dirty="0">
                <a:solidFill>
                  <a:prstClr val="black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Dashboard peta digital</a:t>
            </a:r>
          </a:p>
          <a:p>
            <a:pPr marL="342900" indent="-342900">
              <a:buFontTx/>
              <a:buAutoNum type="arabicPeriod" startAt="5"/>
              <a:tabLst>
                <a:tab pos="355600" algn="l"/>
              </a:tabLst>
              <a:defRPr/>
            </a:pPr>
            <a:r>
              <a:rPr lang="id-ID" sz="1200" dirty="0">
                <a:solidFill>
                  <a:prstClr val="black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Form Evaluasi Penilaian Kampung/UMKM</a:t>
            </a:r>
          </a:p>
          <a:p>
            <a:pPr marL="342900" indent="-342900">
              <a:buFontTx/>
              <a:buAutoNum type="arabicPeriod" startAt="5"/>
              <a:tabLst>
                <a:tab pos="355600" algn="l"/>
              </a:tabLst>
              <a:defRPr/>
            </a:pPr>
            <a:r>
              <a:rPr lang="id-ID" sz="1200" dirty="0">
                <a:solidFill>
                  <a:prstClr val="black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Aspek pendukung lain (Kelembagaan, dll)</a:t>
            </a:r>
          </a:p>
        </p:txBody>
      </p:sp>
      <p:sp>
        <p:nvSpPr>
          <p:cNvPr id="68" name="Title 1">
            <a:extLst>
              <a:ext uri="{FF2B5EF4-FFF2-40B4-BE49-F238E27FC236}">
                <a16:creationId xmlns:a16="http://schemas.microsoft.com/office/drawing/2014/main" id="{D385D9E2-4961-4839-B43F-073687CF37BB}"/>
              </a:ext>
            </a:extLst>
          </p:cNvPr>
          <p:cNvSpPr txBox="1">
            <a:spLocks/>
          </p:cNvSpPr>
          <p:nvPr/>
        </p:nvSpPr>
        <p:spPr>
          <a:xfrm>
            <a:off x="1033800" y="114985"/>
            <a:ext cx="10124399" cy="580383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lang="nb-NO" sz="2600" b="1" dirty="0">
                <a:ln w="9525">
                  <a:solidFill>
                    <a:prstClr val="white"/>
                  </a:solidFill>
                  <a:prstDash val="solid"/>
                </a:ln>
                <a:solidFill>
                  <a:prstClr val="white"/>
                </a:solidFill>
                <a:effectLst>
                  <a:glow rad="139700">
                    <a:srgbClr val="454545"/>
                  </a:glow>
                </a:effectLst>
                <a:latin typeface="Arial"/>
              </a:rPr>
              <a:t>Identifikasi Tool/ Fasilitasi Aplikasi Monev Es II </a:t>
            </a:r>
            <a:r>
              <a:rPr lang="nb-NO" sz="2600" b="1" dirty="0">
                <a:ln w="9525">
                  <a:solidFill>
                    <a:prstClr val="white"/>
                  </a:solidFill>
                  <a:prstDash val="solid"/>
                </a:ln>
                <a:solidFill>
                  <a:srgbClr val="FFFF00"/>
                </a:solidFill>
                <a:effectLst>
                  <a:glow rad="139700">
                    <a:srgbClr val="454545"/>
                  </a:glow>
                </a:effectLst>
                <a:latin typeface="Arial"/>
              </a:rPr>
              <a:t>(2)</a:t>
            </a:r>
          </a:p>
        </p:txBody>
      </p: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71AA9A96-1FD1-4E2D-927B-1EF91D92B28E}"/>
              </a:ext>
            </a:extLst>
          </p:cNvPr>
          <p:cNvSpPr txBox="1">
            <a:spLocks/>
          </p:cNvSpPr>
          <p:nvPr/>
        </p:nvSpPr>
        <p:spPr>
          <a:xfrm>
            <a:off x="367334" y="4741217"/>
            <a:ext cx="3666343" cy="241852"/>
          </a:xfrm>
          <a:prstGeom prst="rect">
            <a:avLst/>
          </a:prstGeom>
          <a:solidFill>
            <a:srgbClr val="0070C0"/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700" b="1" dirty="0">
                <a:solidFill>
                  <a:prstClr val="white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BANTUAN UANG</a:t>
            </a:r>
          </a:p>
        </p:txBody>
      </p:sp>
      <p:sp>
        <p:nvSpPr>
          <p:cNvPr id="49" name="Text Placeholder 2">
            <a:extLst>
              <a:ext uri="{FF2B5EF4-FFF2-40B4-BE49-F238E27FC236}">
                <a16:creationId xmlns:a16="http://schemas.microsoft.com/office/drawing/2014/main" id="{71AA9A96-1FD1-4E2D-927B-1EF91D92B28E}"/>
              </a:ext>
            </a:extLst>
          </p:cNvPr>
          <p:cNvSpPr txBox="1">
            <a:spLocks/>
          </p:cNvSpPr>
          <p:nvPr/>
        </p:nvSpPr>
        <p:spPr>
          <a:xfrm>
            <a:off x="391819" y="1609806"/>
            <a:ext cx="3666343" cy="311589"/>
          </a:xfrm>
          <a:prstGeom prst="rect">
            <a:avLst/>
          </a:prstGeom>
          <a:solidFill>
            <a:srgbClr val="0070C0"/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700" b="1" dirty="0">
                <a:solidFill>
                  <a:prstClr val="white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BANTUAN BARANG</a:t>
            </a:r>
          </a:p>
        </p:txBody>
      </p:sp>
      <p:sp>
        <p:nvSpPr>
          <p:cNvPr id="51" name="Text Placeholder 2">
            <a:extLst>
              <a:ext uri="{FF2B5EF4-FFF2-40B4-BE49-F238E27FC236}">
                <a16:creationId xmlns:a16="http://schemas.microsoft.com/office/drawing/2014/main" id="{71AA9A96-1FD1-4E2D-927B-1EF91D92B28E}"/>
              </a:ext>
            </a:extLst>
          </p:cNvPr>
          <p:cNvSpPr txBox="1">
            <a:spLocks/>
          </p:cNvSpPr>
          <p:nvPr/>
        </p:nvSpPr>
        <p:spPr>
          <a:xfrm>
            <a:off x="369606" y="5002800"/>
            <a:ext cx="3666343" cy="311589"/>
          </a:xfrm>
          <a:prstGeom prst="rect">
            <a:avLst/>
          </a:prstGeom>
          <a:solidFill>
            <a:srgbClr val="0070C0"/>
          </a:solidFill>
        </p:spPr>
        <p:txBody>
          <a:bodyPr vert="horz" lIns="91440" tIns="45720" rIns="91440" bIns="45720" rtlCol="0" anchor="ctr">
            <a:normAutofit fontScale="550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800" b="1" dirty="0">
                <a:solidFill>
                  <a:prstClr val="white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BANTUAN BAHAN UNTUK </a:t>
            </a:r>
          </a:p>
          <a:p>
            <a:pPr>
              <a:spcBef>
                <a:spcPts val="0"/>
              </a:spcBef>
            </a:pPr>
            <a:r>
              <a:rPr lang="en-US" sz="1800" b="1" dirty="0">
                <a:solidFill>
                  <a:prstClr val="white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MENGHASILKAN BAHAN PENGENDALI</a:t>
            </a:r>
          </a:p>
        </p:txBody>
      </p:sp>
      <p:sp>
        <p:nvSpPr>
          <p:cNvPr id="56" name="Text Placeholder 2">
            <a:extLst>
              <a:ext uri="{FF2B5EF4-FFF2-40B4-BE49-F238E27FC236}">
                <a16:creationId xmlns:a16="http://schemas.microsoft.com/office/drawing/2014/main" id="{71AA9A96-1FD1-4E2D-927B-1EF91D92B28E}"/>
              </a:ext>
            </a:extLst>
          </p:cNvPr>
          <p:cNvSpPr txBox="1">
            <a:spLocks/>
          </p:cNvSpPr>
          <p:nvPr/>
        </p:nvSpPr>
        <p:spPr>
          <a:xfrm>
            <a:off x="383254" y="5343996"/>
            <a:ext cx="3666343" cy="456301"/>
          </a:xfrm>
          <a:prstGeom prst="rect">
            <a:avLst/>
          </a:prstGeom>
          <a:solidFill>
            <a:srgbClr val="0070C0"/>
          </a:solidFill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Clr>
                <a:srgbClr val="4472C4">
                  <a:lumMod val="75000"/>
                </a:srgbClr>
              </a:buClr>
              <a:buSzPct val="85000"/>
              <a:defRPr/>
            </a:pPr>
            <a:r>
              <a:rPr lang="en-US" sz="1700" b="1" dirty="0">
                <a:solidFill>
                  <a:prstClr val="white"/>
                </a:solidFill>
                <a:ea typeface="Calibri" panose="020F0502020204030204" pitchFamily="34" charset="0"/>
              </a:rPr>
              <a:t>BANTUAN BARANG UTK </a:t>
            </a:r>
          </a:p>
          <a:p>
            <a:pPr>
              <a:spcBef>
                <a:spcPts val="0"/>
              </a:spcBef>
              <a:buClr>
                <a:srgbClr val="4472C4">
                  <a:lumMod val="75000"/>
                </a:srgbClr>
              </a:buClr>
              <a:buSzPct val="85000"/>
              <a:defRPr/>
            </a:pPr>
            <a:r>
              <a:rPr lang="en-US" sz="1700" b="1" dirty="0">
                <a:solidFill>
                  <a:prstClr val="white"/>
                </a:solidFill>
                <a:ea typeface="Calibri" panose="020F0502020204030204" pitchFamily="34" charset="0"/>
              </a:rPr>
              <a:t>PRODUKSI BENIH DLM RANGKA MEMENUHI KAMPUNG HORTIKULTURA</a:t>
            </a:r>
            <a:endParaRPr lang="en-US" sz="1700" b="1" dirty="0">
              <a:solidFill>
                <a:prstClr val="white"/>
              </a:solidFill>
            </a:endParaRPr>
          </a:p>
        </p:txBody>
      </p:sp>
      <p:sp>
        <p:nvSpPr>
          <p:cNvPr id="57" name="Text Placeholder 2">
            <a:extLst>
              <a:ext uri="{FF2B5EF4-FFF2-40B4-BE49-F238E27FC236}">
                <a16:creationId xmlns:a16="http://schemas.microsoft.com/office/drawing/2014/main" id="{71AA9A96-1FD1-4E2D-927B-1EF91D92B28E}"/>
              </a:ext>
            </a:extLst>
          </p:cNvPr>
          <p:cNvSpPr txBox="1">
            <a:spLocks/>
          </p:cNvSpPr>
          <p:nvPr/>
        </p:nvSpPr>
        <p:spPr>
          <a:xfrm>
            <a:off x="371880" y="5837593"/>
            <a:ext cx="3666343" cy="335784"/>
          </a:xfrm>
          <a:prstGeom prst="rect">
            <a:avLst/>
          </a:prstGeom>
          <a:solidFill>
            <a:srgbClr val="0070C0"/>
          </a:solidFill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Clr>
                <a:srgbClr val="4472C4">
                  <a:lumMod val="75000"/>
                </a:srgbClr>
              </a:buClr>
              <a:buSzPct val="85000"/>
              <a:defRPr/>
            </a:pPr>
            <a:r>
              <a:rPr lang="en-US" sz="1800" b="1" dirty="0">
                <a:solidFill>
                  <a:prstClr val="white"/>
                </a:solidFill>
                <a:ea typeface="Calibri" panose="020F0502020204030204" pitchFamily="34" charset="0"/>
              </a:rPr>
              <a:t>BANTUAN BENIH DALAM RANGKA MEMENUHI KAMPUNG HORTIKULTURA</a:t>
            </a:r>
            <a:endParaRPr lang="en-US" sz="1800" b="1" dirty="0">
              <a:solidFill>
                <a:prstClr val="white"/>
              </a:solidFill>
            </a:endParaRPr>
          </a:p>
        </p:txBody>
      </p:sp>
      <p:sp>
        <p:nvSpPr>
          <p:cNvPr id="73" name="Text Placeholder 2">
            <a:extLst>
              <a:ext uri="{FF2B5EF4-FFF2-40B4-BE49-F238E27FC236}">
                <a16:creationId xmlns:a16="http://schemas.microsoft.com/office/drawing/2014/main" id="{71AA9A96-1FD1-4E2D-927B-1EF91D92B28E}"/>
              </a:ext>
            </a:extLst>
          </p:cNvPr>
          <p:cNvSpPr txBox="1">
            <a:spLocks/>
          </p:cNvSpPr>
          <p:nvPr/>
        </p:nvSpPr>
        <p:spPr>
          <a:xfrm>
            <a:off x="387800" y="6194713"/>
            <a:ext cx="3666343" cy="335784"/>
          </a:xfrm>
          <a:prstGeom prst="rect">
            <a:avLst/>
          </a:prstGeom>
          <a:solidFill>
            <a:srgbClr val="0070C0"/>
          </a:solidFill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Clr>
                <a:srgbClr val="4472C4">
                  <a:lumMod val="75000"/>
                </a:srgbClr>
              </a:buClr>
              <a:defRPr/>
            </a:pPr>
            <a:r>
              <a:rPr lang="en-US" sz="1800" dirty="0">
                <a:solidFill>
                  <a:prstClr val="white"/>
                </a:solidFill>
                <a:ea typeface="Calibri" panose="020F0502020204030204" pitchFamily="34" charset="0"/>
              </a:rPr>
              <a:t>BANTUAN BENIH DALAM RANGKA MEMENUHI PERMINTAAN KHUSUS/ DILUAR KAWASAN</a:t>
            </a:r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74" name="Rectangle: Rounded Corners 7">
            <a:extLst>
              <a:ext uri="{FF2B5EF4-FFF2-40B4-BE49-F238E27FC236}">
                <a16:creationId xmlns:a16="http://schemas.microsoft.com/office/drawing/2014/main" id="{7A102B14-1AA4-4CDF-A297-B223B21FCE3E}"/>
              </a:ext>
            </a:extLst>
          </p:cNvPr>
          <p:cNvSpPr/>
          <p:nvPr/>
        </p:nvSpPr>
        <p:spPr>
          <a:xfrm>
            <a:off x="4814250" y="1045964"/>
            <a:ext cx="3355043" cy="2870945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ID">
              <a:solidFill>
                <a:prstClr val="white"/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6311DFF4-2387-40BB-B91E-DF3BE7E8BA73}"/>
              </a:ext>
            </a:extLst>
          </p:cNvPr>
          <p:cNvSpPr txBox="1"/>
          <p:nvPr/>
        </p:nvSpPr>
        <p:spPr>
          <a:xfrm>
            <a:off x="5118749" y="1045964"/>
            <a:ext cx="28448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600" b="1" dirty="0">
                <a:solidFill>
                  <a:prstClr val="black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PROCEED (</a:t>
            </a:r>
            <a:r>
              <a:rPr lang="en-US" sz="1600" b="1" dirty="0" err="1">
                <a:solidFill>
                  <a:prstClr val="black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Dit</a:t>
            </a:r>
            <a:r>
              <a:rPr lang="en-US" sz="1600" b="1" dirty="0">
                <a:solidFill>
                  <a:prstClr val="black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600" b="1" dirty="0" err="1">
                <a:solidFill>
                  <a:prstClr val="black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Benih</a:t>
            </a:r>
            <a:r>
              <a:rPr lang="en-US" sz="1600" b="1" dirty="0">
                <a:solidFill>
                  <a:prstClr val="black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3A46E0EC-B93D-46BD-A2A7-DBEB044BD4AB}"/>
              </a:ext>
            </a:extLst>
          </p:cNvPr>
          <p:cNvSpPr/>
          <p:nvPr/>
        </p:nvSpPr>
        <p:spPr>
          <a:xfrm>
            <a:off x="4947167" y="1445979"/>
            <a:ext cx="313922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360363" algn="l"/>
              </a:tabLst>
            </a:pPr>
            <a:r>
              <a:rPr lang="en-US" sz="1200" b="1" u="sng" dirty="0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Existing Data </a:t>
            </a:r>
            <a:r>
              <a:rPr lang="en-US" sz="1200" b="1" u="sng" dirty="0" err="1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dan</a:t>
            </a:r>
            <a:r>
              <a:rPr lang="en-US" sz="1200" b="1" u="sng" dirty="0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200" b="1" u="sng" dirty="0" err="1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Informasi</a:t>
            </a:r>
            <a:r>
              <a:rPr lang="en-US" sz="1200" b="1" u="sng" dirty="0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</a:t>
            </a:r>
          </a:p>
          <a:p>
            <a:pPr marL="273050" indent="-273050">
              <a:buFont typeface="+mj-lt"/>
              <a:buAutoNum type="arabicPeriod"/>
            </a:pPr>
            <a:r>
              <a:rPr lang="en-US" sz="1200" dirty="0" err="1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Melaporkan</a:t>
            </a:r>
            <a:r>
              <a:rPr lang="en-US" sz="1200" dirty="0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produksi</a:t>
            </a:r>
            <a:r>
              <a:rPr lang="en-US" sz="1200" dirty="0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benih</a:t>
            </a:r>
            <a:r>
              <a:rPr lang="en-US" sz="1200" dirty="0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APBN</a:t>
            </a:r>
          </a:p>
          <a:p>
            <a:pPr marL="273050" indent="-273050">
              <a:buFont typeface="+mj-lt"/>
              <a:buAutoNum type="arabicPeriod"/>
            </a:pPr>
            <a:r>
              <a:rPr lang="en-US" sz="1200" dirty="0" err="1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Khusus</a:t>
            </a:r>
            <a:r>
              <a:rPr lang="en-US" sz="1200" dirty="0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benih</a:t>
            </a:r>
            <a:r>
              <a:rPr lang="en-US" sz="1200" dirty="0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sebar</a:t>
            </a:r>
            <a:r>
              <a:rPr lang="en-US" sz="1200" dirty="0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</a:p>
          <a:p>
            <a:pPr marL="273050" indent="-273050">
              <a:buFont typeface="+mj-lt"/>
              <a:buAutoNum type="arabicPeriod"/>
            </a:pPr>
            <a:r>
              <a:rPr lang="en-US" sz="1200" dirty="0" err="1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Komoditas</a:t>
            </a:r>
            <a:endParaRPr lang="en-US" sz="1200" dirty="0">
              <a:solidFill>
                <a:prstClr val="black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73050" indent="-273050">
              <a:buFont typeface="+mj-lt"/>
              <a:buAutoNum type="arabicPeriod"/>
            </a:pPr>
            <a:r>
              <a:rPr lang="en-US" sz="1200" dirty="0" err="1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Varietas</a:t>
            </a:r>
            <a:endParaRPr lang="en-US" sz="1200" dirty="0">
              <a:solidFill>
                <a:prstClr val="black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73050" indent="-273050">
              <a:buFont typeface="+mj-lt"/>
              <a:buAutoNum type="arabicPeriod"/>
            </a:pPr>
            <a:r>
              <a:rPr lang="en-US" sz="1200" dirty="0" err="1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Waktu</a:t>
            </a:r>
            <a:r>
              <a:rPr lang="en-US" sz="1200" dirty="0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siap</a:t>
            </a:r>
            <a:r>
              <a:rPr lang="en-US" sz="1200" dirty="0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salur</a:t>
            </a:r>
            <a:endParaRPr lang="en-US" sz="1200" dirty="0">
              <a:solidFill>
                <a:prstClr val="black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73050" indent="-273050">
              <a:buFont typeface="+mj-lt"/>
              <a:buAutoNum type="arabicPeriod"/>
            </a:pPr>
            <a:r>
              <a:rPr lang="en-US" sz="1200" dirty="0" err="1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Lokasi</a:t>
            </a:r>
            <a:r>
              <a:rPr lang="en-US" sz="1200" dirty="0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BBI/</a:t>
            </a:r>
            <a:r>
              <a:rPr lang="en-US" sz="1200" dirty="0" err="1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Kebun</a:t>
            </a:r>
            <a:r>
              <a:rPr lang="en-US" sz="1200" dirty="0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BBI </a:t>
            </a:r>
          </a:p>
          <a:p>
            <a:pPr marL="273050" indent="-273050">
              <a:buFont typeface="+mj-lt"/>
              <a:buAutoNum type="arabicPeriod"/>
            </a:pPr>
            <a:r>
              <a:rPr lang="en-US" sz="1200" dirty="0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Volume</a:t>
            </a:r>
          </a:p>
          <a:p>
            <a:pPr marL="273050" indent="-273050">
              <a:buFont typeface="+mj-lt"/>
              <a:buAutoNum type="arabicPeriod"/>
            </a:pPr>
            <a:r>
              <a:rPr lang="en-US" sz="1200" dirty="0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Proses </a:t>
            </a:r>
            <a:r>
              <a:rPr lang="en-US" sz="1200" dirty="0" err="1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produksi</a:t>
            </a:r>
            <a:r>
              <a:rPr lang="en-US" sz="1200" dirty="0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dan</a:t>
            </a:r>
            <a:r>
              <a:rPr lang="en-US" sz="1200" dirty="0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sertifikasi</a:t>
            </a:r>
            <a:r>
              <a:rPr lang="en-US" sz="1200" dirty="0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benih</a:t>
            </a:r>
            <a:endParaRPr lang="en-US" sz="1200" dirty="0">
              <a:solidFill>
                <a:prstClr val="black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tabLst>
                <a:tab pos="266700" algn="l"/>
              </a:tabLst>
            </a:pPr>
            <a:r>
              <a:rPr lang="en-US" sz="1200" b="1" dirty="0" err="1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Calon</a:t>
            </a:r>
            <a:r>
              <a:rPr lang="en-US" sz="1200" b="1" dirty="0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id-ID" sz="1200" b="1" dirty="0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Penginput : </a:t>
            </a:r>
            <a:r>
              <a:rPr lang="en-US" sz="1200" dirty="0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PBT di BBI </a:t>
            </a:r>
          </a:p>
          <a:p>
            <a:pPr>
              <a:tabLst>
                <a:tab pos="266700" algn="l"/>
              </a:tabLst>
            </a:pPr>
            <a:r>
              <a:rPr lang="id-ID" sz="1200" b="1" dirty="0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Platform :</a:t>
            </a:r>
            <a:r>
              <a:rPr lang="id-ID" sz="1200" dirty="0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Web based </a:t>
            </a:r>
            <a:r>
              <a:rPr lang="en-US" sz="1200" dirty="0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&amp; android (</a:t>
            </a:r>
            <a:r>
              <a:rPr lang="en-US" sz="1200" dirty="0" err="1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rencana</a:t>
            </a:r>
            <a:r>
              <a:rPr lang="en-US" sz="1200" dirty="0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</a:t>
            </a:r>
            <a:r>
              <a:rPr lang="en-US" sz="1200" dirty="0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2022)</a:t>
            </a:r>
            <a:endParaRPr lang="id-ID" sz="1200" dirty="0">
              <a:solidFill>
                <a:prstClr val="black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E41D7E1E-22E9-418F-BD5E-47DB5E1E77B3}"/>
              </a:ext>
            </a:extLst>
          </p:cNvPr>
          <p:cNvSpPr/>
          <p:nvPr/>
        </p:nvSpPr>
        <p:spPr>
          <a:xfrm>
            <a:off x="5240743" y="1397128"/>
            <a:ext cx="2722840" cy="45719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ID" sz="1500">
              <a:solidFill>
                <a:prstClr val="white"/>
              </a:solidFill>
            </a:endParaRPr>
          </a:p>
        </p:txBody>
      </p:sp>
      <p:sp>
        <p:nvSpPr>
          <p:cNvPr id="85" name="Rectangle: Rounded Corners 7">
            <a:extLst>
              <a:ext uri="{FF2B5EF4-FFF2-40B4-BE49-F238E27FC236}">
                <a16:creationId xmlns:a16="http://schemas.microsoft.com/office/drawing/2014/main" id="{7A102B14-1AA4-4CDF-A297-B223B21FCE3E}"/>
              </a:ext>
            </a:extLst>
          </p:cNvPr>
          <p:cNvSpPr/>
          <p:nvPr/>
        </p:nvSpPr>
        <p:spPr>
          <a:xfrm>
            <a:off x="8257133" y="1004568"/>
            <a:ext cx="3682695" cy="2912341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ID">
              <a:solidFill>
                <a:prstClr val="white"/>
              </a:solidFill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6311DFF4-2387-40BB-B91E-DF3BE7E8BA73}"/>
              </a:ext>
            </a:extLst>
          </p:cNvPr>
          <p:cNvSpPr txBox="1"/>
          <p:nvPr/>
        </p:nvSpPr>
        <p:spPr>
          <a:xfrm>
            <a:off x="8376352" y="1004568"/>
            <a:ext cx="35634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solidFill>
                  <a:prstClr val="black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Simpel</a:t>
            </a:r>
            <a:r>
              <a:rPr lang="en-US" sz="1600" b="1" dirty="0">
                <a:solidFill>
                  <a:prstClr val="black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600" b="1" dirty="0" err="1">
                <a:solidFill>
                  <a:prstClr val="black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Duti</a:t>
            </a:r>
            <a:r>
              <a:rPr lang="en-US" sz="1600" b="1" dirty="0">
                <a:solidFill>
                  <a:prstClr val="black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(</a:t>
            </a:r>
            <a:r>
              <a:rPr lang="en-US" sz="1600" b="1" dirty="0" err="1">
                <a:solidFill>
                  <a:prstClr val="black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Dit</a:t>
            </a:r>
            <a:r>
              <a:rPr lang="en-US" sz="1600" b="1" dirty="0">
                <a:solidFill>
                  <a:prstClr val="black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600" b="1" dirty="0" err="1">
                <a:solidFill>
                  <a:prstClr val="black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Perlindungan</a:t>
            </a:r>
            <a:r>
              <a:rPr lang="en-US" sz="1600" b="1" dirty="0">
                <a:solidFill>
                  <a:prstClr val="black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3A46E0EC-B93D-46BD-A2A7-DBEB044BD4AB}"/>
              </a:ext>
            </a:extLst>
          </p:cNvPr>
          <p:cNvSpPr/>
          <p:nvPr/>
        </p:nvSpPr>
        <p:spPr>
          <a:xfrm>
            <a:off x="8360742" y="1404583"/>
            <a:ext cx="3420947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u="sng" dirty="0" err="1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Rancangan</a:t>
            </a:r>
            <a:r>
              <a:rPr lang="en-US" sz="1200" b="1" u="sng" dirty="0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200" b="1" u="sng" dirty="0" err="1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Awal</a:t>
            </a:r>
            <a:endParaRPr lang="en-US" sz="1200" b="1" u="sng" dirty="0">
              <a:solidFill>
                <a:prstClr val="black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73050" indent="-273050">
              <a:buFont typeface="+mj-lt"/>
              <a:buAutoNum type="arabicPeriod"/>
            </a:pPr>
            <a:r>
              <a:rPr lang="en-US" sz="1200" dirty="0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Nama </a:t>
            </a:r>
            <a:r>
              <a:rPr lang="en-US" sz="1200" dirty="0" err="1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kegiatan</a:t>
            </a:r>
            <a:r>
              <a:rPr lang="en-US" sz="1200" dirty="0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: </a:t>
            </a:r>
            <a:r>
              <a:rPr lang="en-US" sz="1200" dirty="0" err="1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Gerakan</a:t>
            </a:r>
            <a:r>
              <a:rPr lang="en-US" sz="1200" dirty="0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Pengendalian</a:t>
            </a:r>
            <a:r>
              <a:rPr lang="en-US" sz="1200" dirty="0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PPHT, </a:t>
            </a:r>
            <a:r>
              <a:rPr lang="en-US" sz="1200" dirty="0" err="1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Klinik</a:t>
            </a:r>
            <a:r>
              <a:rPr lang="en-US" sz="1200" dirty="0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PHT </a:t>
            </a:r>
            <a:r>
              <a:rPr lang="en-US" sz="1200" dirty="0" err="1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dan</a:t>
            </a:r>
            <a:r>
              <a:rPr lang="en-US" sz="1200" dirty="0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DPI</a:t>
            </a:r>
          </a:p>
          <a:p>
            <a:pPr marL="273050" indent="-273050">
              <a:buFont typeface="+mj-lt"/>
              <a:buAutoNum type="arabicPeriod"/>
            </a:pPr>
            <a:r>
              <a:rPr lang="en-US" sz="1200" dirty="0" err="1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Lokasi</a:t>
            </a:r>
            <a:r>
              <a:rPr lang="en-US" sz="1200" dirty="0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(</a:t>
            </a:r>
            <a:r>
              <a:rPr lang="en-US" sz="1200" dirty="0" err="1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Provinsi</a:t>
            </a:r>
            <a:r>
              <a:rPr lang="en-US" sz="1200" dirty="0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s/d </a:t>
            </a:r>
            <a:r>
              <a:rPr lang="en-US" sz="1200" dirty="0" err="1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desa</a:t>
            </a:r>
            <a:r>
              <a:rPr lang="en-US" sz="1200" dirty="0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</a:p>
          <a:p>
            <a:pPr marL="273050" indent="-273050">
              <a:buFont typeface="+mj-lt"/>
              <a:buAutoNum type="arabicPeriod"/>
            </a:pPr>
            <a:r>
              <a:rPr lang="en-US" sz="1200" dirty="0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Nama </a:t>
            </a:r>
            <a:r>
              <a:rPr lang="en-US" sz="1200" dirty="0" err="1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Kelompok</a:t>
            </a:r>
            <a:endParaRPr lang="en-US" sz="1200" dirty="0">
              <a:solidFill>
                <a:prstClr val="black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73050" indent="-273050">
              <a:buFont typeface="+mj-lt"/>
              <a:buAutoNum type="arabicPeriod"/>
            </a:pPr>
            <a:r>
              <a:rPr lang="en-US" sz="1200" dirty="0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Luas </a:t>
            </a:r>
            <a:r>
              <a:rPr lang="en-US" sz="1200" dirty="0" err="1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Lahan</a:t>
            </a:r>
            <a:endParaRPr lang="en-US" sz="1200" dirty="0">
              <a:solidFill>
                <a:prstClr val="black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73050" indent="-273050">
              <a:buFont typeface="+mj-lt"/>
              <a:buAutoNum type="arabicPeriod"/>
            </a:pPr>
            <a:r>
              <a:rPr lang="en-US" sz="1200" dirty="0" err="1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Anggaran</a:t>
            </a:r>
            <a:r>
              <a:rPr lang="en-US" sz="1200" dirty="0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dan</a:t>
            </a:r>
            <a:r>
              <a:rPr lang="en-US" sz="1200" dirty="0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Realisasi</a:t>
            </a:r>
            <a:r>
              <a:rPr lang="en-US" sz="1200" dirty="0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(per </a:t>
            </a:r>
            <a:r>
              <a:rPr lang="en-US" sz="1200" dirty="0" err="1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Kelompok</a:t>
            </a:r>
            <a:r>
              <a:rPr lang="en-US" sz="1200" dirty="0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</a:p>
          <a:p>
            <a:pPr marL="273050" indent="-273050">
              <a:buFont typeface="+mj-lt"/>
              <a:buAutoNum type="arabicPeriod"/>
            </a:pPr>
            <a:r>
              <a:rPr lang="en-US" sz="1200" dirty="0" err="1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Produksi</a:t>
            </a:r>
            <a:r>
              <a:rPr lang="en-US" sz="1200" dirty="0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bahan</a:t>
            </a:r>
            <a:r>
              <a:rPr lang="en-US" sz="1200" dirty="0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pengendali</a:t>
            </a:r>
            <a:r>
              <a:rPr lang="en-US" sz="1200" dirty="0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yang </a:t>
            </a:r>
            <a:r>
              <a:rPr lang="en-US" sz="1200" dirty="0" err="1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dihasilkan</a:t>
            </a:r>
            <a:endParaRPr lang="en-US" sz="1200" b="1" u="sng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tabLst>
                <a:tab pos="266700" algn="l"/>
              </a:tabLst>
            </a:pPr>
            <a:r>
              <a:rPr lang="en-US" sz="1200" b="1" dirty="0" err="1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Calon</a:t>
            </a:r>
            <a:r>
              <a:rPr lang="en-US" sz="1200" b="1" dirty="0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id-ID" sz="1200" b="1" dirty="0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Penginput : </a:t>
            </a:r>
            <a:r>
              <a:rPr lang="en-US" sz="1200" dirty="0" err="1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petugas</a:t>
            </a:r>
            <a:r>
              <a:rPr lang="en-US" sz="1200" dirty="0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LPHP</a:t>
            </a:r>
            <a:endParaRPr lang="id-ID" sz="1200" dirty="0">
              <a:solidFill>
                <a:prstClr val="black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tabLst>
                <a:tab pos="266700" algn="l"/>
              </a:tabLst>
            </a:pPr>
            <a:r>
              <a:rPr lang="id-ID" sz="1200" b="1" dirty="0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Platform   :</a:t>
            </a:r>
            <a:r>
              <a:rPr lang="id-ID" sz="1200" dirty="0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Web based </a:t>
            </a:r>
            <a:r>
              <a:rPr lang="en-US" sz="1200" dirty="0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&amp; Android</a:t>
            </a:r>
            <a:endParaRPr lang="id-ID" sz="1200" dirty="0">
              <a:solidFill>
                <a:prstClr val="black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E41D7E1E-22E9-418F-BD5E-47DB5E1E77B3}"/>
              </a:ext>
            </a:extLst>
          </p:cNvPr>
          <p:cNvSpPr/>
          <p:nvPr/>
        </p:nvSpPr>
        <p:spPr>
          <a:xfrm>
            <a:off x="8858250" y="1355732"/>
            <a:ext cx="2885661" cy="45719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ID" sz="1500">
              <a:solidFill>
                <a:prstClr val="white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558352" y="832486"/>
            <a:ext cx="7533564" cy="575422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2" name="Up-Down Arrow 11"/>
          <p:cNvSpPr/>
          <p:nvPr/>
        </p:nvSpPr>
        <p:spPr>
          <a:xfrm rot="16200000">
            <a:off x="4027693" y="3153877"/>
            <a:ext cx="737621" cy="1119117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4" name="Rectangle: Rounded Corners 7">
            <a:extLst>
              <a:ext uri="{FF2B5EF4-FFF2-40B4-BE49-F238E27FC236}">
                <a16:creationId xmlns:a16="http://schemas.microsoft.com/office/drawing/2014/main" id="{7A102B14-1AA4-4CDF-A297-B223B21FCE3E}"/>
              </a:ext>
            </a:extLst>
          </p:cNvPr>
          <p:cNvSpPr/>
          <p:nvPr/>
        </p:nvSpPr>
        <p:spPr>
          <a:xfrm>
            <a:off x="4664571" y="4017315"/>
            <a:ext cx="3847987" cy="1078657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ID">
              <a:solidFill>
                <a:prstClr val="white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311DFF4-2387-40BB-B91E-DF3BE7E8BA73}"/>
              </a:ext>
            </a:extLst>
          </p:cNvPr>
          <p:cNvSpPr txBox="1"/>
          <p:nvPr/>
        </p:nvSpPr>
        <p:spPr>
          <a:xfrm>
            <a:off x="4881194" y="4083531"/>
            <a:ext cx="32834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600" b="1" dirty="0">
                <a:solidFill>
                  <a:prstClr val="black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Saran </a:t>
            </a:r>
            <a:r>
              <a:rPr lang="en-US" sz="1600" b="1" dirty="0" err="1">
                <a:solidFill>
                  <a:prstClr val="black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Tambahan</a:t>
            </a:r>
            <a:r>
              <a:rPr lang="en-US" sz="1600" b="1" dirty="0">
                <a:solidFill>
                  <a:prstClr val="black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Data/</a:t>
            </a:r>
            <a:r>
              <a:rPr lang="en-US" sz="1600" b="1" dirty="0" err="1">
                <a:solidFill>
                  <a:prstClr val="black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Informasi</a:t>
            </a:r>
            <a:endParaRPr lang="en-US" sz="1600" b="1" dirty="0">
              <a:solidFill>
                <a:prstClr val="black"/>
              </a:solidFill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3A46E0EC-B93D-46BD-A2A7-DBEB044BD4AB}"/>
              </a:ext>
            </a:extLst>
          </p:cNvPr>
          <p:cNvSpPr/>
          <p:nvPr/>
        </p:nvSpPr>
        <p:spPr>
          <a:xfrm>
            <a:off x="4782470" y="4495502"/>
            <a:ext cx="378370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SzPct val="100000"/>
            </a:pPr>
            <a:r>
              <a:rPr lang="en-US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Volume </a:t>
            </a:r>
            <a:r>
              <a:rPr lang="en-US" sz="12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penyaluran</a:t>
            </a:r>
            <a:r>
              <a:rPr lang="en-US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benih</a:t>
            </a:r>
            <a:r>
              <a:rPr lang="en-US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Poktan</a:t>
            </a:r>
            <a:r>
              <a:rPr lang="en-US" sz="1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penerima</a:t>
            </a:r>
            <a:r>
              <a:rPr lang="en-US" sz="1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Lokasi</a:t>
            </a:r>
            <a:r>
              <a:rPr lang="en-US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Kondisi</a:t>
            </a:r>
            <a:r>
              <a:rPr lang="en-US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Benih</a:t>
            </a:r>
            <a:r>
              <a:rPr lang="en-US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saat</a:t>
            </a:r>
            <a:r>
              <a:rPr lang="en-US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diterima</a:t>
            </a:r>
            <a:r>
              <a:rPr lang="en-US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 </a:t>
            </a:r>
            <a:r>
              <a:rPr lang="en-US" sz="12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Pemanfaatan</a:t>
            </a:r>
            <a:r>
              <a:rPr lang="en-US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benih</a:t>
            </a:r>
            <a:r>
              <a:rPr lang="en-US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12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pertanaman</a:t>
            </a:r>
            <a:r>
              <a:rPr lang="en-US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E41D7E1E-22E9-418F-BD5E-47DB5E1E77B3}"/>
              </a:ext>
            </a:extLst>
          </p:cNvPr>
          <p:cNvSpPr/>
          <p:nvPr/>
        </p:nvSpPr>
        <p:spPr>
          <a:xfrm>
            <a:off x="4989991" y="4398418"/>
            <a:ext cx="3102577" cy="45719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ID" sz="1500">
              <a:solidFill>
                <a:prstClr val="white"/>
              </a:solidFill>
            </a:endParaRPr>
          </a:p>
        </p:txBody>
      </p:sp>
      <p:sp>
        <p:nvSpPr>
          <p:cNvPr id="58" name="Up-Down Arrow 57"/>
          <p:cNvSpPr/>
          <p:nvPr/>
        </p:nvSpPr>
        <p:spPr>
          <a:xfrm>
            <a:off x="6367482" y="3577618"/>
            <a:ext cx="361691" cy="647301"/>
          </a:xfrm>
          <a:prstGeom prst="upDown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9" name="Rectangle: Rounded Corners 7">
            <a:extLst>
              <a:ext uri="{FF2B5EF4-FFF2-40B4-BE49-F238E27FC236}">
                <a16:creationId xmlns:a16="http://schemas.microsoft.com/office/drawing/2014/main" id="{7A102B14-1AA4-4CDF-A297-B223B21FCE3E}"/>
              </a:ext>
            </a:extLst>
          </p:cNvPr>
          <p:cNvSpPr/>
          <p:nvPr/>
        </p:nvSpPr>
        <p:spPr>
          <a:xfrm>
            <a:off x="4857467" y="5210815"/>
            <a:ext cx="3353014" cy="1251400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ID">
              <a:solidFill>
                <a:prstClr val="white"/>
              </a:solidFill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3A46E0EC-B93D-46BD-A2A7-DBEB044BD4AB}"/>
              </a:ext>
            </a:extLst>
          </p:cNvPr>
          <p:cNvSpPr/>
          <p:nvPr/>
        </p:nvSpPr>
        <p:spPr>
          <a:xfrm>
            <a:off x="4908130" y="5543809"/>
            <a:ext cx="326116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6700" indent="-266700">
              <a:buFont typeface="+mj-lt"/>
              <a:buAutoNum type="arabicPeriod"/>
              <a:tabLst>
                <a:tab pos="266700" algn="l"/>
              </a:tabLst>
            </a:pPr>
            <a:r>
              <a:rPr lang="id-ID" sz="12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Aplikasi Registrasi Kebun/Lahan dlm </a:t>
            </a:r>
            <a:r>
              <a:rPr lang="en-US" sz="12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proses (</a:t>
            </a:r>
            <a:r>
              <a:rPr lang="en-US" sz="12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blm</a:t>
            </a:r>
            <a:r>
              <a:rPr lang="en-US" sz="12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gambarkan</a:t>
            </a:r>
            <a:r>
              <a:rPr lang="en-US" sz="12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monev</a:t>
            </a:r>
            <a:r>
              <a:rPr lang="en-US" sz="12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banpem</a:t>
            </a:r>
            <a:r>
              <a:rPr lang="en-US" sz="12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 </a:t>
            </a:r>
            <a:endParaRPr lang="id-ID" sz="12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66700" indent="-266700">
              <a:lnSpc>
                <a:spcPct val="100000"/>
              </a:lnSpc>
              <a:buFont typeface="+mj-lt"/>
              <a:buAutoNum type="arabicPeriod"/>
              <a:tabLst>
                <a:tab pos="266700" algn="l"/>
              </a:tabLst>
            </a:pPr>
            <a:r>
              <a:rPr lang="en-US" sz="12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Belum</a:t>
            </a:r>
            <a:r>
              <a:rPr lang="en-US" sz="12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ada</a:t>
            </a:r>
            <a:r>
              <a:rPr lang="en-US" sz="12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r</a:t>
            </a:r>
            <a:r>
              <a:rPr lang="id-ID" sz="12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ancangan </a:t>
            </a:r>
            <a:r>
              <a:rPr lang="en-US" sz="12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</a:t>
            </a:r>
            <a:r>
              <a:rPr lang="id-ID" sz="12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plikasi Monev </a:t>
            </a:r>
            <a:r>
              <a:rPr lang="en-US" sz="12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</a:t>
            </a:r>
            <a:r>
              <a:rPr lang="id-ID" sz="12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masih dalam pembahasan</a:t>
            </a:r>
            <a:r>
              <a:rPr lang="en-US" sz="12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endParaRPr lang="id-ID" sz="12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61" name="Rectangle: Rounded Corners 7">
            <a:extLst>
              <a:ext uri="{FF2B5EF4-FFF2-40B4-BE49-F238E27FC236}">
                <a16:creationId xmlns:a16="http://schemas.microsoft.com/office/drawing/2014/main" id="{7A102B14-1AA4-4CDF-A297-B223B21FCE3E}"/>
              </a:ext>
            </a:extLst>
          </p:cNvPr>
          <p:cNvSpPr/>
          <p:nvPr/>
        </p:nvSpPr>
        <p:spPr>
          <a:xfrm>
            <a:off x="8273598" y="5205351"/>
            <a:ext cx="3724381" cy="138136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ID">
              <a:solidFill>
                <a:prstClr val="white"/>
              </a:solidFill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6311DFF4-2387-40BB-B91E-DF3BE7E8BA73}"/>
              </a:ext>
            </a:extLst>
          </p:cNvPr>
          <p:cNvSpPr txBox="1"/>
          <p:nvPr/>
        </p:nvSpPr>
        <p:spPr>
          <a:xfrm>
            <a:off x="8339411" y="5214734"/>
            <a:ext cx="37628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600" b="1" dirty="0">
                <a:solidFill>
                  <a:prstClr val="black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Saran </a:t>
            </a:r>
            <a:r>
              <a:rPr lang="en-US" sz="1600" b="1" dirty="0" err="1">
                <a:solidFill>
                  <a:prstClr val="black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Tambahan</a:t>
            </a:r>
            <a:r>
              <a:rPr lang="en-US" sz="1600" b="1" dirty="0">
                <a:solidFill>
                  <a:prstClr val="black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Data/</a:t>
            </a:r>
            <a:r>
              <a:rPr lang="en-US" sz="1600" b="1" dirty="0" err="1">
                <a:solidFill>
                  <a:prstClr val="black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Informasi</a:t>
            </a:r>
            <a:endParaRPr lang="en-US" sz="1600" b="1" dirty="0">
              <a:solidFill>
                <a:prstClr val="black"/>
              </a:solidFill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3A46E0EC-B93D-46BD-A2A7-DBEB044BD4AB}"/>
              </a:ext>
            </a:extLst>
          </p:cNvPr>
          <p:cNvSpPr/>
          <p:nvPr/>
        </p:nvSpPr>
        <p:spPr>
          <a:xfrm>
            <a:off x="8310565" y="5587762"/>
            <a:ext cx="373266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SzPct val="100000"/>
            </a:pPr>
            <a:r>
              <a:rPr lang="id-ID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jenis alat/sarana, volume </a:t>
            </a:r>
            <a:r>
              <a:rPr lang="en-US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&amp;</a:t>
            </a:r>
            <a:r>
              <a:rPr lang="id-ID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nilainya, jenis prasarana volume </a:t>
            </a:r>
            <a:r>
              <a:rPr lang="en-US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&amp;</a:t>
            </a:r>
            <a:r>
              <a:rPr lang="id-ID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nilainya, kemanfaatan sarpras, kondisi sarpras, hasil produksi (produk segar</a:t>
            </a:r>
            <a:r>
              <a:rPr lang="en-US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&amp;</a:t>
            </a:r>
            <a:r>
              <a:rPr lang="id-ID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olahan), jaminan mutu produk (PIRT, BPom), pemasaran</a:t>
            </a:r>
            <a:r>
              <a:rPr lang="en-US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permasalahan</a:t>
            </a:r>
            <a:r>
              <a:rPr lang="en-US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penilaian</a:t>
            </a:r>
            <a:r>
              <a:rPr lang="en-US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UMKM</a:t>
            </a:r>
            <a:endParaRPr lang="id-ID" sz="12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E41D7E1E-22E9-418F-BD5E-47DB5E1E77B3}"/>
              </a:ext>
            </a:extLst>
          </p:cNvPr>
          <p:cNvSpPr/>
          <p:nvPr/>
        </p:nvSpPr>
        <p:spPr>
          <a:xfrm>
            <a:off x="5059858" y="5529833"/>
            <a:ext cx="2903725" cy="4691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ID" sz="1500">
              <a:solidFill>
                <a:prstClr val="white"/>
              </a:solidFill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6311DFF4-2387-40BB-B91E-DF3BE7E8BA73}"/>
              </a:ext>
            </a:extLst>
          </p:cNvPr>
          <p:cNvSpPr txBox="1"/>
          <p:nvPr/>
        </p:nvSpPr>
        <p:spPr>
          <a:xfrm>
            <a:off x="5076328" y="5238190"/>
            <a:ext cx="28872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600" b="1" dirty="0" err="1">
                <a:solidFill>
                  <a:prstClr val="black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Dit</a:t>
            </a:r>
            <a:r>
              <a:rPr lang="en-US" sz="1600" b="1" dirty="0">
                <a:solidFill>
                  <a:prstClr val="black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PPHH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E41D7E1E-22E9-418F-BD5E-47DB5E1E77B3}"/>
              </a:ext>
            </a:extLst>
          </p:cNvPr>
          <p:cNvSpPr/>
          <p:nvPr/>
        </p:nvSpPr>
        <p:spPr>
          <a:xfrm>
            <a:off x="8403421" y="5543337"/>
            <a:ext cx="3459302" cy="45719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ID" sz="1500">
              <a:solidFill>
                <a:prstClr val="white"/>
              </a:solidFill>
            </a:endParaRPr>
          </a:p>
        </p:txBody>
      </p:sp>
      <p:sp>
        <p:nvSpPr>
          <p:cNvPr id="70" name="Up-Down Arrow 69"/>
          <p:cNvSpPr/>
          <p:nvPr/>
        </p:nvSpPr>
        <p:spPr>
          <a:xfrm rot="5400000">
            <a:off x="8007201" y="4939600"/>
            <a:ext cx="334553" cy="794131"/>
          </a:xfrm>
          <a:prstGeom prst="upDown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91597BB7-36FC-4204-8062-66E19EA480DB}"/>
              </a:ext>
            </a:extLst>
          </p:cNvPr>
          <p:cNvGrpSpPr/>
          <p:nvPr/>
        </p:nvGrpSpPr>
        <p:grpSpPr>
          <a:xfrm>
            <a:off x="0" y="6323004"/>
            <a:ext cx="12264045" cy="596816"/>
            <a:chOff x="0" y="6323004"/>
            <a:chExt cx="12264045" cy="596816"/>
          </a:xfrm>
        </p:grpSpPr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4C5A6F21-D0F6-4CFA-A07B-82A7381C695B}"/>
                </a:ext>
              </a:extLst>
            </p:cNvPr>
            <p:cNvGrpSpPr/>
            <p:nvPr/>
          </p:nvGrpSpPr>
          <p:grpSpPr>
            <a:xfrm>
              <a:off x="0" y="6323004"/>
              <a:ext cx="12192000" cy="543704"/>
              <a:chOff x="0" y="6323004"/>
              <a:chExt cx="12192000" cy="543704"/>
            </a:xfrm>
          </p:grpSpPr>
          <p:pic>
            <p:nvPicPr>
              <p:cNvPr id="78" name="Picture 77" descr="Background pattern&#10;&#10;Description automatically generated">
                <a:extLst>
                  <a:ext uri="{FF2B5EF4-FFF2-40B4-BE49-F238E27FC236}">
                    <a16:creationId xmlns:a16="http://schemas.microsoft.com/office/drawing/2014/main" id="{CFE10815-13BA-4A0C-B001-D878E22EC03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304" t="71452" r="133" b="20486"/>
              <a:stretch/>
            </p:blipFill>
            <p:spPr>
              <a:xfrm>
                <a:off x="0" y="6756903"/>
                <a:ext cx="12192000" cy="109805"/>
              </a:xfrm>
              <a:prstGeom prst="rect">
                <a:avLst/>
              </a:prstGeom>
            </p:spPr>
          </p:pic>
          <p:pic>
            <p:nvPicPr>
              <p:cNvPr id="79" name="Picture 78">
                <a:extLst>
                  <a:ext uri="{FF2B5EF4-FFF2-40B4-BE49-F238E27FC236}">
                    <a16:creationId xmlns:a16="http://schemas.microsoft.com/office/drawing/2014/main" id="{B610FBCA-4EC5-4076-8B42-AE9A6D404D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509247" y="6323004"/>
                <a:ext cx="682753" cy="533401"/>
              </a:xfrm>
              <a:prstGeom prst="rect">
                <a:avLst/>
              </a:prstGeom>
            </p:spPr>
          </p:pic>
        </p:grpSp>
        <p:sp>
          <p:nvSpPr>
            <p:cNvPr id="76" name="Slide Number Placeholder 17">
              <a:extLst>
                <a:ext uri="{FF2B5EF4-FFF2-40B4-BE49-F238E27FC236}">
                  <a16:creationId xmlns:a16="http://schemas.microsoft.com/office/drawing/2014/main" id="{35378A4B-85A9-4DA1-BA8A-C4B42E7A9731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11775243" y="6586713"/>
              <a:ext cx="488802" cy="333107"/>
            </a:xfrm>
            <a:prstGeom prst="rect">
              <a:avLst/>
            </a:prstGeom>
            <a:noFill/>
            <a:ln>
              <a:noFill/>
            </a:ln>
          </p:spPr>
          <p:txBody>
            <a:bodyPr anchor="ctr"/>
            <a:lstStyle>
              <a:lvl1pPr eaLnBrk="0" hangingPunct="0"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 algn="ctr" defTabSz="454630" fontAlgn="base">
                <a:spcBef>
                  <a:spcPct val="0"/>
                </a:spcBef>
                <a:spcAft>
                  <a:spcPct val="0"/>
                </a:spcAft>
                <a:buFontTx/>
                <a:buNone/>
                <a:defRPr/>
              </a:pPr>
              <a:fld id="{D7F2A298-B11A-49BB-947D-00C0B304C455}" type="slidenum">
                <a:rPr lang="en-US" altLang="id-ID" sz="1400" b="1" kern="0">
                  <a:solidFill>
                    <a:prstClr val="white"/>
                  </a:solidFill>
                  <a:latin typeface="Calibri"/>
                  <a:ea typeface="Tahoma" panose="020B0604030504040204" pitchFamily="34" charset="0"/>
                  <a:cs typeface="Tahoma" panose="020B0604030504040204" pitchFamily="34" charset="0"/>
                </a:rPr>
                <a:pPr algn="ctr" defTabSz="454630" fontAlgn="base">
                  <a:spcBef>
                    <a:spcPct val="0"/>
                  </a:spcBef>
                  <a:spcAft>
                    <a:spcPct val="0"/>
                  </a:spcAft>
                  <a:buFontTx/>
                  <a:buNone/>
                  <a:defRPr/>
                </a:pPr>
                <a:t>19</a:t>
              </a:fld>
              <a:endParaRPr lang="en-US" altLang="id-ID" sz="1600" b="1" kern="0" dirty="0">
                <a:solidFill>
                  <a:prstClr val="white"/>
                </a:solidFill>
                <a:latin typeface="Calibri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81" name="Rectangle: Rounded Corners 7">
            <a:extLst>
              <a:ext uri="{FF2B5EF4-FFF2-40B4-BE49-F238E27FC236}">
                <a16:creationId xmlns:a16="http://schemas.microsoft.com/office/drawing/2014/main" id="{7A102B14-1AA4-4CDF-A297-B223B21FCE3E}"/>
              </a:ext>
            </a:extLst>
          </p:cNvPr>
          <p:cNvSpPr/>
          <p:nvPr/>
        </p:nvSpPr>
        <p:spPr>
          <a:xfrm>
            <a:off x="8571543" y="4178927"/>
            <a:ext cx="3398710" cy="79578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ID">
              <a:solidFill>
                <a:prstClr val="white"/>
              </a:solidFill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6311DFF4-2387-40BB-B91E-DF3BE7E8BA73}"/>
              </a:ext>
            </a:extLst>
          </p:cNvPr>
          <p:cNvSpPr txBox="1"/>
          <p:nvPr/>
        </p:nvSpPr>
        <p:spPr>
          <a:xfrm>
            <a:off x="8545415" y="4177161"/>
            <a:ext cx="33738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600" b="1" dirty="0">
                <a:solidFill>
                  <a:prstClr val="black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Saran </a:t>
            </a:r>
            <a:r>
              <a:rPr lang="en-US" sz="1600" b="1" dirty="0" err="1">
                <a:solidFill>
                  <a:prstClr val="black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Tambahan</a:t>
            </a:r>
            <a:r>
              <a:rPr lang="en-US" sz="1600" b="1" dirty="0">
                <a:solidFill>
                  <a:prstClr val="black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Data/</a:t>
            </a:r>
            <a:r>
              <a:rPr lang="en-US" sz="1600" b="1" dirty="0" err="1">
                <a:solidFill>
                  <a:prstClr val="black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Informasi</a:t>
            </a:r>
            <a:endParaRPr lang="en-US" sz="1600" b="1" dirty="0">
              <a:solidFill>
                <a:prstClr val="black"/>
              </a:solidFill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3A46E0EC-B93D-46BD-A2A7-DBEB044BD4AB}"/>
              </a:ext>
            </a:extLst>
          </p:cNvPr>
          <p:cNvSpPr/>
          <p:nvPr/>
        </p:nvSpPr>
        <p:spPr>
          <a:xfrm>
            <a:off x="8571543" y="4545680"/>
            <a:ext cx="339080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SzPct val="100000"/>
            </a:pPr>
            <a:r>
              <a:rPr lang="en-US" sz="12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Capaian</a:t>
            </a:r>
            <a:r>
              <a:rPr lang="en-US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Outcome : </a:t>
            </a:r>
            <a:r>
              <a:rPr lang="en-US" sz="12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Dampak</a:t>
            </a:r>
            <a:r>
              <a:rPr lang="en-US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Kegiatan</a:t>
            </a:r>
            <a:r>
              <a:rPr lang="en-US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terhadap</a:t>
            </a:r>
            <a:r>
              <a:rPr lang="en-US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luas</a:t>
            </a:r>
            <a:r>
              <a:rPr lang="en-US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serangan</a:t>
            </a:r>
            <a:r>
              <a:rPr lang="en-US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OPT, </a:t>
            </a:r>
            <a:r>
              <a:rPr lang="en-US" sz="12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dan</a:t>
            </a:r>
            <a:r>
              <a:rPr lang="en-US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pengaruh</a:t>
            </a:r>
            <a:r>
              <a:rPr lang="en-US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DPI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E41D7E1E-22E9-418F-BD5E-47DB5E1E77B3}"/>
              </a:ext>
            </a:extLst>
          </p:cNvPr>
          <p:cNvSpPr/>
          <p:nvPr/>
        </p:nvSpPr>
        <p:spPr>
          <a:xfrm>
            <a:off x="8687860" y="4497045"/>
            <a:ext cx="3093829" cy="48635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ID" sz="1500">
              <a:solidFill>
                <a:prstClr val="white"/>
              </a:solidFill>
            </a:endParaRPr>
          </a:p>
        </p:txBody>
      </p:sp>
      <p:sp>
        <p:nvSpPr>
          <p:cNvPr id="90" name="Up-Down Arrow 89"/>
          <p:cNvSpPr/>
          <p:nvPr/>
        </p:nvSpPr>
        <p:spPr>
          <a:xfrm>
            <a:off x="9977594" y="3712616"/>
            <a:ext cx="361691" cy="647301"/>
          </a:xfrm>
          <a:prstGeom prst="upDown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07053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66D74B-41D5-49A8-8D7D-A144F27C4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Satu Data Indonesia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B278B6-0330-44E1-A16A-BE58381A8256}"/>
              </a:ext>
            </a:extLst>
          </p:cNvPr>
          <p:cNvSpPr txBox="1"/>
          <p:nvPr/>
        </p:nvSpPr>
        <p:spPr>
          <a:xfrm>
            <a:off x="5303520" y="1449977"/>
            <a:ext cx="6096000" cy="447330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200" b="0" i="0" dirty="0">
                <a:effectLst/>
              </a:rPr>
              <a:t>Satu Data Indonesia </a:t>
            </a:r>
            <a:r>
              <a:rPr lang="en-US" sz="2200" b="0" i="0" dirty="0" err="1">
                <a:effectLst/>
              </a:rPr>
              <a:t>adalah</a:t>
            </a:r>
            <a:r>
              <a:rPr lang="en-US" sz="2200" b="0" i="0" dirty="0">
                <a:effectLst/>
              </a:rPr>
              <a:t> </a:t>
            </a:r>
            <a:r>
              <a:rPr lang="en-US" sz="2200" b="0" i="0" dirty="0" err="1">
                <a:effectLst/>
              </a:rPr>
              <a:t>kebijakan</a:t>
            </a:r>
            <a:r>
              <a:rPr lang="en-US" sz="2200" b="0" i="0" dirty="0">
                <a:effectLst/>
              </a:rPr>
              <a:t> </a:t>
            </a:r>
            <a:r>
              <a:rPr lang="en-US" sz="2800" b="1" i="0" dirty="0">
                <a:solidFill>
                  <a:schemeClr val="accent6">
                    <a:lumMod val="75000"/>
                  </a:schemeClr>
                </a:solidFill>
                <a:effectLst/>
              </a:rPr>
              <a:t>tata </a:t>
            </a:r>
            <a:r>
              <a:rPr lang="en-US" sz="2800" b="1" i="0" dirty="0" err="1">
                <a:solidFill>
                  <a:schemeClr val="accent6">
                    <a:lumMod val="75000"/>
                  </a:schemeClr>
                </a:solidFill>
                <a:effectLst/>
              </a:rPr>
              <a:t>kelola</a:t>
            </a:r>
            <a:r>
              <a:rPr lang="en-US" sz="2800" b="1" i="0" dirty="0">
                <a:solidFill>
                  <a:schemeClr val="accent6">
                    <a:lumMod val="75000"/>
                  </a:schemeClr>
                </a:solidFill>
                <a:effectLst/>
              </a:rPr>
              <a:t> data </a:t>
            </a:r>
            <a:r>
              <a:rPr lang="en-US" sz="2800" b="1" i="0" dirty="0" err="1">
                <a:solidFill>
                  <a:schemeClr val="accent6">
                    <a:lumMod val="75000"/>
                  </a:schemeClr>
                </a:solidFill>
                <a:effectLst/>
              </a:rPr>
              <a:t>Pemerintah</a:t>
            </a:r>
            <a:r>
              <a:rPr lang="en-US" sz="2200" b="0" i="0" dirty="0">
                <a:effectLst/>
              </a:rPr>
              <a:t> </a:t>
            </a:r>
            <a:r>
              <a:rPr lang="en-US" sz="2200" b="0" i="0" dirty="0" err="1">
                <a:effectLst/>
              </a:rPr>
              <a:t>untuk</a:t>
            </a:r>
            <a:r>
              <a:rPr lang="en-US" sz="2200" b="0" i="0" dirty="0">
                <a:effectLst/>
              </a:rPr>
              <a:t> </a:t>
            </a:r>
            <a:r>
              <a:rPr lang="en-US" sz="2200" b="0" i="0" dirty="0" err="1">
                <a:effectLst/>
              </a:rPr>
              <a:t>menghasilkan</a:t>
            </a:r>
            <a:r>
              <a:rPr lang="en-US" sz="2200" b="0" i="0" dirty="0">
                <a:effectLst/>
              </a:rPr>
              <a:t> data yang </a:t>
            </a:r>
            <a:r>
              <a:rPr lang="en-US" sz="2800" b="1" i="0" dirty="0" err="1">
                <a:solidFill>
                  <a:schemeClr val="accent1">
                    <a:lumMod val="50000"/>
                  </a:schemeClr>
                </a:solidFill>
                <a:effectLst/>
              </a:rPr>
              <a:t>akurat</a:t>
            </a:r>
            <a:r>
              <a:rPr lang="en-US" sz="2800" b="1" i="0" dirty="0">
                <a:solidFill>
                  <a:schemeClr val="accent1">
                    <a:lumMod val="50000"/>
                  </a:schemeClr>
                </a:solidFill>
                <a:effectLst/>
              </a:rPr>
              <a:t>, </a:t>
            </a:r>
            <a:r>
              <a:rPr lang="en-US" sz="2800" b="1" i="0" dirty="0" err="1">
                <a:solidFill>
                  <a:schemeClr val="accent1">
                    <a:lumMod val="50000"/>
                  </a:schemeClr>
                </a:solidFill>
                <a:effectLst/>
              </a:rPr>
              <a:t>mutakhir</a:t>
            </a:r>
            <a:r>
              <a:rPr lang="en-US" sz="2800" b="1" i="0" dirty="0">
                <a:solidFill>
                  <a:schemeClr val="accent1">
                    <a:lumMod val="50000"/>
                  </a:schemeClr>
                </a:solidFill>
                <a:effectLst/>
              </a:rPr>
              <a:t>, </a:t>
            </a:r>
            <a:r>
              <a:rPr lang="en-US" sz="2800" b="1" i="0" dirty="0" err="1">
                <a:solidFill>
                  <a:schemeClr val="accent1">
                    <a:lumMod val="50000"/>
                  </a:schemeClr>
                </a:solidFill>
                <a:effectLst/>
              </a:rPr>
              <a:t>terpadu</a:t>
            </a:r>
            <a:r>
              <a:rPr lang="en-US" sz="2800" b="1" i="0" dirty="0">
                <a:solidFill>
                  <a:schemeClr val="accent1">
                    <a:lumMod val="50000"/>
                  </a:schemeClr>
                </a:solidFill>
                <a:effectLst/>
              </a:rPr>
              <a:t>, dan </a:t>
            </a:r>
            <a:r>
              <a:rPr lang="en-US" sz="2800" b="1" i="0" dirty="0" err="1">
                <a:solidFill>
                  <a:schemeClr val="accent1">
                    <a:lumMod val="50000"/>
                  </a:schemeClr>
                </a:solidFill>
                <a:effectLst/>
              </a:rPr>
              <a:t>dapat</a:t>
            </a:r>
            <a:r>
              <a:rPr lang="en-US" sz="2800" b="1" i="0" dirty="0">
                <a:solidFill>
                  <a:schemeClr val="accent1">
                    <a:lumMod val="50000"/>
                  </a:schemeClr>
                </a:solidFill>
                <a:effectLst/>
              </a:rPr>
              <a:t> </a:t>
            </a:r>
            <a:r>
              <a:rPr lang="en-US" sz="2800" b="1" i="0" dirty="0" err="1">
                <a:solidFill>
                  <a:schemeClr val="accent1">
                    <a:lumMod val="50000"/>
                  </a:schemeClr>
                </a:solidFill>
                <a:effectLst/>
              </a:rPr>
              <a:t>dipertanggungjawabkan</a:t>
            </a:r>
            <a:r>
              <a:rPr lang="en-US" sz="2800" b="1" i="0" dirty="0">
                <a:solidFill>
                  <a:schemeClr val="accent1">
                    <a:lumMod val="50000"/>
                  </a:schemeClr>
                </a:solidFill>
                <a:effectLst/>
              </a:rPr>
              <a:t>,</a:t>
            </a:r>
            <a:r>
              <a:rPr lang="en-US" sz="2200" b="0" i="0" dirty="0">
                <a:effectLst/>
              </a:rPr>
              <a:t> </a:t>
            </a:r>
            <a:r>
              <a:rPr lang="en-US" sz="2200" b="0" i="0" dirty="0" err="1">
                <a:effectLst/>
              </a:rPr>
              <a:t>serta</a:t>
            </a:r>
            <a:r>
              <a:rPr lang="en-US" sz="2200" b="0" i="0" dirty="0">
                <a:effectLst/>
              </a:rPr>
              <a:t> </a:t>
            </a:r>
            <a:r>
              <a:rPr lang="en-US" sz="2800" b="1" i="0" dirty="0" err="1">
                <a:solidFill>
                  <a:srgbClr val="FF0000"/>
                </a:solidFill>
                <a:effectLst/>
              </a:rPr>
              <a:t>mudah</a:t>
            </a:r>
            <a:r>
              <a:rPr lang="en-US" sz="2800" b="1" i="0" dirty="0">
                <a:solidFill>
                  <a:srgbClr val="FF0000"/>
                </a:solidFill>
                <a:effectLst/>
              </a:rPr>
              <a:t> </a:t>
            </a:r>
            <a:r>
              <a:rPr lang="en-US" sz="2800" b="1" i="0" dirty="0" err="1">
                <a:solidFill>
                  <a:srgbClr val="FF0000"/>
                </a:solidFill>
                <a:effectLst/>
              </a:rPr>
              <a:t>diakses</a:t>
            </a:r>
            <a:r>
              <a:rPr lang="en-US" sz="2800" b="1" i="0" dirty="0">
                <a:solidFill>
                  <a:srgbClr val="FF0000"/>
                </a:solidFill>
                <a:effectLst/>
              </a:rPr>
              <a:t> dan </a:t>
            </a:r>
            <a:r>
              <a:rPr lang="en-US" sz="2800" b="1" i="0" dirty="0" err="1">
                <a:solidFill>
                  <a:srgbClr val="FF0000"/>
                </a:solidFill>
                <a:effectLst/>
              </a:rPr>
              <a:t>dibagi-pakaikan</a:t>
            </a:r>
            <a:r>
              <a:rPr lang="en-US" sz="2200" b="0" i="0" dirty="0">
                <a:effectLst/>
              </a:rPr>
              <a:t> </a:t>
            </a:r>
            <a:r>
              <a:rPr lang="en-US" sz="2200" b="0" i="0" dirty="0" err="1">
                <a:effectLst/>
              </a:rPr>
              <a:t>antar</a:t>
            </a:r>
            <a:r>
              <a:rPr lang="en-US" sz="2200" b="0" i="0" dirty="0">
                <a:effectLst/>
              </a:rPr>
              <a:t> Kementerian/Lembaga dan </a:t>
            </a:r>
            <a:r>
              <a:rPr lang="en-US" sz="2200" b="0" i="0" dirty="0" err="1">
                <a:effectLst/>
              </a:rPr>
              <a:t>Perangkat</a:t>
            </a:r>
            <a:r>
              <a:rPr lang="en-US" sz="2200" b="0" i="0" dirty="0">
                <a:effectLst/>
              </a:rPr>
              <a:t> Daerah, </a:t>
            </a:r>
            <a:r>
              <a:rPr lang="en-US" sz="2200" b="0" i="0" dirty="0" err="1">
                <a:effectLst/>
              </a:rPr>
              <a:t>melalui</a:t>
            </a:r>
            <a:r>
              <a:rPr lang="en-US" sz="2200" b="0" i="0" dirty="0">
                <a:effectLst/>
              </a:rPr>
              <a:t> </a:t>
            </a:r>
            <a:r>
              <a:rPr lang="en-US" sz="2200" b="0" i="0" dirty="0" err="1">
                <a:effectLst/>
              </a:rPr>
              <a:t>pemenuhan</a:t>
            </a:r>
            <a:r>
              <a:rPr lang="en-US" sz="2200" b="0" i="0" dirty="0">
                <a:effectLst/>
              </a:rPr>
              <a:t> </a:t>
            </a:r>
            <a:r>
              <a:rPr lang="en-US" sz="2800" b="1" i="0" dirty="0" err="1">
                <a:solidFill>
                  <a:srgbClr val="FFC000"/>
                </a:solidFill>
                <a:effectLst/>
              </a:rPr>
              <a:t>standar</a:t>
            </a:r>
            <a:r>
              <a:rPr lang="en-US" sz="2800" b="1" i="0" dirty="0">
                <a:solidFill>
                  <a:srgbClr val="FFC000"/>
                </a:solidFill>
                <a:effectLst/>
              </a:rPr>
              <a:t> data, metadata, </a:t>
            </a:r>
            <a:r>
              <a:rPr lang="en-US" sz="2800" b="1" i="0" dirty="0" err="1">
                <a:solidFill>
                  <a:srgbClr val="FFC000"/>
                </a:solidFill>
                <a:effectLst/>
              </a:rPr>
              <a:t>interoperabilitas</a:t>
            </a:r>
            <a:r>
              <a:rPr lang="en-US" sz="2800" b="1" i="0" dirty="0">
                <a:solidFill>
                  <a:srgbClr val="FFC000"/>
                </a:solidFill>
                <a:effectLst/>
              </a:rPr>
              <a:t> data, dan </a:t>
            </a:r>
            <a:r>
              <a:rPr lang="en-US" sz="2800" b="1" i="0" dirty="0" err="1">
                <a:solidFill>
                  <a:srgbClr val="FFC000"/>
                </a:solidFill>
                <a:effectLst/>
              </a:rPr>
              <a:t>menggunakan</a:t>
            </a:r>
            <a:r>
              <a:rPr lang="en-US" sz="2800" b="1" i="0" dirty="0">
                <a:solidFill>
                  <a:srgbClr val="FFC000"/>
                </a:solidFill>
                <a:effectLst/>
              </a:rPr>
              <a:t> </a:t>
            </a:r>
            <a:r>
              <a:rPr lang="en-US" sz="2800" b="1" i="0" dirty="0" err="1">
                <a:solidFill>
                  <a:srgbClr val="FFC000"/>
                </a:solidFill>
                <a:effectLst/>
              </a:rPr>
              <a:t>kode</a:t>
            </a:r>
            <a:r>
              <a:rPr lang="en-US" sz="2800" b="1" i="0" dirty="0">
                <a:solidFill>
                  <a:srgbClr val="FFC000"/>
                </a:solidFill>
                <a:effectLst/>
              </a:rPr>
              <a:t> </a:t>
            </a:r>
            <a:r>
              <a:rPr lang="en-US" sz="2800" b="1" i="0" dirty="0" err="1">
                <a:solidFill>
                  <a:srgbClr val="FFC000"/>
                </a:solidFill>
                <a:effectLst/>
              </a:rPr>
              <a:t>referensi</a:t>
            </a:r>
            <a:r>
              <a:rPr lang="en-US" sz="2800" b="1" i="0" dirty="0">
                <a:solidFill>
                  <a:srgbClr val="FFC000"/>
                </a:solidFill>
                <a:effectLst/>
              </a:rPr>
              <a:t> dan data </a:t>
            </a:r>
            <a:r>
              <a:rPr lang="en-US" sz="2800" b="1" i="0" dirty="0" err="1">
                <a:solidFill>
                  <a:srgbClr val="FFC000"/>
                </a:solidFill>
                <a:effectLst/>
              </a:rPr>
              <a:t>induk</a:t>
            </a:r>
            <a:r>
              <a:rPr lang="en-US" sz="2200" b="0" i="0" dirty="0">
                <a:effectLst/>
              </a:rPr>
              <a:t> </a:t>
            </a:r>
            <a:r>
              <a:rPr lang="en-US" sz="2200" b="1" i="1" dirty="0">
                <a:effectLst/>
              </a:rPr>
              <a:t>(</a:t>
            </a:r>
            <a:r>
              <a:rPr lang="en-US" sz="2200" b="1" i="1" dirty="0" err="1">
                <a:effectLst/>
              </a:rPr>
              <a:t>Sumber</a:t>
            </a:r>
            <a:r>
              <a:rPr lang="en-US" sz="2200" b="1" i="1" dirty="0">
                <a:effectLst/>
              </a:rPr>
              <a:t>: PERATURAN PRESIDEN REPUBLIK INDONESIA NOMOR 39 TAHUN 2O19 TENTANG SATU DATA INDONESIA)</a:t>
            </a:r>
          </a:p>
        </p:txBody>
      </p:sp>
      <p:pic>
        <p:nvPicPr>
          <p:cNvPr id="7" name="Picture 2" descr="Beranda | Satu Data Indonesia">
            <a:extLst>
              <a:ext uri="{FF2B5EF4-FFF2-40B4-BE49-F238E27FC236}">
                <a16:creationId xmlns:a16="http://schemas.microsoft.com/office/drawing/2014/main" id="{B237FE0A-7D3E-4911-BAB7-F98F80EA23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85" r="3" b="3"/>
          <a:stretch/>
        </p:blipFill>
        <p:spPr bwMode="auto">
          <a:xfrm>
            <a:off x="445009" y="2516777"/>
            <a:ext cx="4523232" cy="2654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10814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itle 1">
            <a:extLst>
              <a:ext uri="{FF2B5EF4-FFF2-40B4-BE49-F238E27FC236}">
                <a16:creationId xmlns:a16="http://schemas.microsoft.com/office/drawing/2014/main" id="{D385D9E2-4961-4839-B43F-073687CF37BB}"/>
              </a:ext>
            </a:extLst>
          </p:cNvPr>
          <p:cNvSpPr txBox="1">
            <a:spLocks/>
          </p:cNvSpPr>
          <p:nvPr/>
        </p:nvSpPr>
        <p:spPr>
          <a:xfrm>
            <a:off x="1384848" y="134839"/>
            <a:ext cx="10124399" cy="580383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lang="nb-NO" sz="2600" b="1" dirty="0">
                <a:ln w="9525">
                  <a:solidFill>
                    <a:prstClr val="white"/>
                  </a:solidFill>
                  <a:prstDash val="solid"/>
                </a:ln>
                <a:solidFill>
                  <a:prstClr val="white"/>
                </a:solidFill>
                <a:effectLst>
                  <a:glow rad="139700">
                    <a:srgbClr val="454545"/>
                  </a:glow>
                </a:effectLst>
                <a:latin typeface="Arial"/>
              </a:rPr>
              <a:t>Identifikasi Tool/ Fasilitasi Aplikasi Monev Es II </a:t>
            </a:r>
            <a:r>
              <a:rPr lang="nb-NO" sz="2600" b="1" dirty="0">
                <a:ln w="9525">
                  <a:solidFill>
                    <a:prstClr val="white"/>
                  </a:solidFill>
                  <a:prstDash val="solid"/>
                </a:ln>
                <a:solidFill>
                  <a:srgbClr val="FFFF00"/>
                </a:solidFill>
                <a:effectLst>
                  <a:glow rad="139700">
                    <a:srgbClr val="454545"/>
                  </a:glow>
                </a:effectLst>
                <a:latin typeface="Arial"/>
              </a:rPr>
              <a:t>(3)</a:t>
            </a:r>
          </a:p>
        </p:txBody>
      </p:sp>
      <p:sp>
        <p:nvSpPr>
          <p:cNvPr id="74" name="Rectangle: Rounded Corners 7">
            <a:extLst>
              <a:ext uri="{FF2B5EF4-FFF2-40B4-BE49-F238E27FC236}">
                <a16:creationId xmlns:a16="http://schemas.microsoft.com/office/drawing/2014/main" id="{7A102B14-1AA4-4CDF-A297-B223B21FCE3E}"/>
              </a:ext>
            </a:extLst>
          </p:cNvPr>
          <p:cNvSpPr/>
          <p:nvPr/>
        </p:nvSpPr>
        <p:spPr>
          <a:xfrm>
            <a:off x="6083502" y="1045964"/>
            <a:ext cx="3355043" cy="2870945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ID">
              <a:solidFill>
                <a:prstClr val="white"/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6311DFF4-2387-40BB-B91E-DF3BE7E8BA73}"/>
              </a:ext>
            </a:extLst>
          </p:cNvPr>
          <p:cNvSpPr txBox="1"/>
          <p:nvPr/>
        </p:nvSpPr>
        <p:spPr>
          <a:xfrm>
            <a:off x="6388001" y="1045964"/>
            <a:ext cx="28448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600" b="1" dirty="0">
                <a:solidFill>
                  <a:prstClr val="black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SIMEVI - SIBANPEM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3A46E0EC-B93D-46BD-A2A7-DBEB044BD4AB}"/>
              </a:ext>
            </a:extLst>
          </p:cNvPr>
          <p:cNvSpPr/>
          <p:nvPr/>
        </p:nvSpPr>
        <p:spPr>
          <a:xfrm>
            <a:off x="6216419" y="1445979"/>
            <a:ext cx="3139221" cy="19851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360363" algn="l"/>
              </a:tabLst>
            </a:pPr>
            <a:r>
              <a:rPr lang="en-US" sz="1200" b="1" u="sng" dirty="0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Existing Data </a:t>
            </a:r>
            <a:r>
              <a:rPr lang="en-US" sz="1200" b="1" u="sng" dirty="0" err="1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dan</a:t>
            </a:r>
            <a:r>
              <a:rPr lang="en-US" sz="1200" b="1" u="sng" dirty="0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200" b="1" u="sng" dirty="0" err="1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Informasi</a:t>
            </a:r>
            <a:r>
              <a:rPr lang="en-US" sz="1200" b="1" u="sng" dirty="0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</a:t>
            </a:r>
          </a:p>
          <a:p>
            <a:pPr marL="342900" indent="-342900">
              <a:spcBef>
                <a:spcPts val="600"/>
              </a:spcBef>
              <a:buFontTx/>
              <a:buAutoNum type="arabicPeriod"/>
              <a:tabLst>
                <a:tab pos="266700" algn="l"/>
              </a:tabLst>
            </a:pPr>
            <a:r>
              <a:rPr lang="en-US" sz="1200" dirty="0" err="1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Identitas</a:t>
            </a:r>
            <a:r>
              <a:rPr lang="en-US" sz="1200" dirty="0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lokasi</a:t>
            </a:r>
            <a:r>
              <a:rPr lang="en-US" sz="1200" dirty="0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: </a:t>
            </a:r>
            <a:r>
              <a:rPr lang="en-US" sz="1200" dirty="0" err="1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Prov</a:t>
            </a:r>
            <a:r>
              <a:rPr lang="en-US" sz="1200" dirty="0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– </a:t>
            </a:r>
            <a:r>
              <a:rPr lang="en-US" sz="1200" dirty="0" err="1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Desa</a:t>
            </a:r>
            <a:endParaRPr lang="en-US" sz="1200" dirty="0">
              <a:solidFill>
                <a:prstClr val="black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indent="-342900">
              <a:spcBef>
                <a:spcPts val="600"/>
              </a:spcBef>
              <a:buFontTx/>
              <a:buAutoNum type="arabicPeriod"/>
              <a:tabLst>
                <a:tab pos="266700" algn="l"/>
              </a:tabLst>
            </a:pPr>
            <a:r>
              <a:rPr lang="en-US" sz="1200" dirty="0" err="1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Jenis</a:t>
            </a:r>
            <a:r>
              <a:rPr lang="en-US" sz="1200" dirty="0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Bantuan</a:t>
            </a:r>
            <a:r>
              <a:rPr lang="en-US" sz="1200" dirty="0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Barang</a:t>
            </a:r>
            <a:endParaRPr lang="en-US" sz="1200" dirty="0">
              <a:solidFill>
                <a:prstClr val="black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indent="-342900">
              <a:spcBef>
                <a:spcPts val="600"/>
              </a:spcBef>
              <a:buFontTx/>
              <a:buAutoNum type="arabicPeriod"/>
              <a:tabLst>
                <a:tab pos="266700" algn="l"/>
              </a:tabLst>
            </a:pPr>
            <a:r>
              <a:rPr lang="en-US" sz="1200" dirty="0" err="1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Nilai</a:t>
            </a:r>
            <a:r>
              <a:rPr lang="en-US" sz="1200" dirty="0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Bantuan</a:t>
            </a:r>
            <a:endParaRPr lang="en-US" sz="1200" dirty="0">
              <a:solidFill>
                <a:prstClr val="black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tabLst>
                <a:tab pos="266700" algn="l"/>
              </a:tabLst>
            </a:pPr>
            <a:endParaRPr lang="en-US" sz="1200" b="1" dirty="0">
              <a:solidFill>
                <a:prstClr val="black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tabLst>
                <a:tab pos="266700" algn="l"/>
              </a:tabLst>
            </a:pPr>
            <a:r>
              <a:rPr lang="en-US" sz="1200" b="1" dirty="0" err="1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Calon</a:t>
            </a:r>
            <a:r>
              <a:rPr lang="en-US" sz="1200" b="1" dirty="0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id-ID" sz="1200" b="1" dirty="0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Penginput : </a:t>
            </a:r>
            <a:r>
              <a:rPr lang="en-US" sz="1200" dirty="0" err="1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Petugas</a:t>
            </a:r>
            <a:r>
              <a:rPr lang="en-US" sz="1200" dirty="0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Monev</a:t>
            </a:r>
            <a:r>
              <a:rPr lang="en-US" sz="1200" dirty="0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 </a:t>
            </a:r>
            <a:r>
              <a:rPr lang="en-US" sz="1200" dirty="0" err="1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Petugas</a:t>
            </a:r>
            <a:r>
              <a:rPr lang="en-US" sz="1200" dirty="0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Perbendaharaan</a:t>
            </a:r>
            <a:r>
              <a:rPr lang="en-US" sz="1200" dirty="0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 </a:t>
            </a:r>
            <a:r>
              <a:rPr lang="en-US" sz="1200" dirty="0" err="1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Keuangan</a:t>
            </a:r>
            <a:r>
              <a:rPr lang="en-US" sz="1200" dirty="0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</a:p>
          <a:p>
            <a:pPr>
              <a:tabLst>
                <a:tab pos="266700" algn="l"/>
              </a:tabLst>
            </a:pPr>
            <a:r>
              <a:rPr lang="id-ID" sz="1200" b="1" dirty="0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Platform :</a:t>
            </a:r>
            <a:r>
              <a:rPr lang="id-ID" sz="1200" dirty="0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Web based </a:t>
            </a:r>
            <a:r>
              <a:rPr lang="en-US" sz="1200" dirty="0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&amp; android (</a:t>
            </a:r>
            <a:r>
              <a:rPr lang="en-US" sz="1200" dirty="0" err="1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rencana</a:t>
            </a:r>
            <a:r>
              <a:rPr lang="en-US" sz="1200" dirty="0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</a:t>
            </a:r>
            <a:r>
              <a:rPr lang="en-US" sz="1200" dirty="0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2022)</a:t>
            </a:r>
            <a:endParaRPr lang="id-ID" sz="1200" dirty="0">
              <a:solidFill>
                <a:prstClr val="black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E41D7E1E-22E9-418F-BD5E-47DB5E1E77B3}"/>
              </a:ext>
            </a:extLst>
          </p:cNvPr>
          <p:cNvSpPr/>
          <p:nvPr/>
        </p:nvSpPr>
        <p:spPr>
          <a:xfrm>
            <a:off x="6509995" y="1397128"/>
            <a:ext cx="2722840" cy="45719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ID" sz="1500">
              <a:solidFill>
                <a:prstClr val="white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558352" y="832486"/>
            <a:ext cx="6370060" cy="575422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4" name="Rectangle: Rounded Corners 7">
            <a:extLst>
              <a:ext uri="{FF2B5EF4-FFF2-40B4-BE49-F238E27FC236}">
                <a16:creationId xmlns:a16="http://schemas.microsoft.com/office/drawing/2014/main" id="{7A102B14-1AA4-4CDF-A297-B223B21FCE3E}"/>
              </a:ext>
            </a:extLst>
          </p:cNvPr>
          <p:cNvSpPr/>
          <p:nvPr/>
        </p:nvSpPr>
        <p:spPr>
          <a:xfrm>
            <a:off x="5772962" y="4247038"/>
            <a:ext cx="4012488" cy="2182009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ID">
              <a:solidFill>
                <a:prstClr val="white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311DFF4-2387-40BB-B91E-DF3BE7E8BA73}"/>
              </a:ext>
            </a:extLst>
          </p:cNvPr>
          <p:cNvSpPr txBox="1"/>
          <p:nvPr/>
        </p:nvSpPr>
        <p:spPr>
          <a:xfrm>
            <a:off x="5772962" y="4246754"/>
            <a:ext cx="41626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600" b="1" dirty="0">
                <a:solidFill>
                  <a:prstClr val="black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Saran </a:t>
            </a:r>
            <a:r>
              <a:rPr lang="en-US" sz="1600" b="1" dirty="0" err="1">
                <a:solidFill>
                  <a:prstClr val="black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Tambahan</a:t>
            </a:r>
            <a:r>
              <a:rPr lang="en-US" sz="1600" b="1" dirty="0">
                <a:solidFill>
                  <a:prstClr val="black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Data/</a:t>
            </a:r>
            <a:r>
              <a:rPr lang="en-US" sz="1600" b="1" dirty="0" err="1">
                <a:solidFill>
                  <a:prstClr val="black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Informasi</a:t>
            </a:r>
            <a:endParaRPr lang="en-US" sz="1600" b="1" dirty="0">
              <a:solidFill>
                <a:prstClr val="black"/>
              </a:solidFill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3A46E0EC-B93D-46BD-A2A7-DBEB044BD4AB}"/>
              </a:ext>
            </a:extLst>
          </p:cNvPr>
          <p:cNvSpPr/>
          <p:nvPr/>
        </p:nvSpPr>
        <p:spPr>
          <a:xfrm>
            <a:off x="5877083" y="4724985"/>
            <a:ext cx="373266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600"/>
              </a:spcBef>
              <a:buSzPct val="100000"/>
              <a:buFont typeface="+mj-lt"/>
              <a:buAutoNum type="arabicPeriod"/>
            </a:pPr>
            <a:r>
              <a:rPr lang="en-US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PAGU Total </a:t>
            </a:r>
            <a:r>
              <a:rPr lang="en-US" sz="12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Satker</a:t>
            </a:r>
            <a:r>
              <a:rPr lang="en-US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Volume RO</a:t>
            </a:r>
          </a:p>
          <a:p>
            <a:pPr marL="342900" indent="-342900">
              <a:buSzPct val="100000"/>
              <a:buFont typeface="+mj-lt"/>
              <a:buAutoNum type="arabicPeriod"/>
            </a:pPr>
            <a:r>
              <a:rPr lang="en-US" sz="12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Realisasi</a:t>
            </a:r>
            <a:r>
              <a:rPr lang="en-US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keuangan</a:t>
            </a:r>
            <a:r>
              <a:rPr lang="en-US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12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Rp</a:t>
            </a:r>
            <a:r>
              <a:rPr lang="en-US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r>
              <a:rPr lang="en-US" sz="12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dan</a:t>
            </a:r>
            <a:r>
              <a:rPr lang="en-US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% </a:t>
            </a:r>
            <a:r>
              <a:rPr lang="en-US" sz="12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realisasi</a:t>
            </a:r>
            <a:endParaRPr lang="en-US" sz="12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SzPct val="100000"/>
              <a:buFont typeface="+mj-lt"/>
              <a:buAutoNum type="arabicPeriod"/>
            </a:pPr>
            <a:r>
              <a:rPr lang="en-US" sz="12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Realisasi</a:t>
            </a:r>
            <a:r>
              <a:rPr lang="en-US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fisik</a:t>
            </a:r>
            <a:r>
              <a:rPr lang="en-US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(Ha/unit) </a:t>
            </a:r>
            <a:r>
              <a:rPr lang="en-US" sz="12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dan</a:t>
            </a:r>
            <a:r>
              <a:rPr lang="en-US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% </a:t>
            </a:r>
            <a:r>
              <a:rPr lang="en-US" sz="12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realisasi</a:t>
            </a:r>
            <a:endParaRPr lang="en-US" sz="12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SzPct val="100000"/>
              <a:buFont typeface="+mj-lt"/>
              <a:buAutoNum type="arabicPeriod"/>
            </a:pPr>
            <a:r>
              <a:rPr lang="en-US" sz="12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Permasalahan</a:t>
            </a:r>
            <a:endParaRPr lang="en-US" sz="12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SzPct val="100000"/>
              <a:buFont typeface="+mj-lt"/>
              <a:buAutoNum type="arabicPeriod"/>
            </a:pPr>
            <a:r>
              <a:rPr lang="en-US" sz="12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Evaluasi</a:t>
            </a:r>
            <a:r>
              <a:rPr lang="en-US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Penilaian</a:t>
            </a:r>
            <a:r>
              <a:rPr lang="en-US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Kinerja</a:t>
            </a:r>
            <a:r>
              <a:rPr lang="en-US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anggaran</a:t>
            </a:r>
            <a:r>
              <a:rPr lang="en-US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Satker</a:t>
            </a:r>
            <a:r>
              <a:rPr lang="en-US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sz="12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Prov</a:t>
            </a:r>
            <a:r>
              <a:rPr lang="en-US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sz="12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Kab</a:t>
            </a:r>
            <a:endParaRPr lang="en-US" sz="12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SzPct val="100000"/>
              <a:buFont typeface="+mj-lt"/>
              <a:buAutoNum type="arabicPeriod"/>
            </a:pPr>
            <a:r>
              <a:rPr lang="en-US" sz="12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Untuk</a:t>
            </a:r>
            <a:r>
              <a:rPr lang="en-US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jenis</a:t>
            </a:r>
            <a:r>
              <a:rPr lang="en-US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barang</a:t>
            </a:r>
            <a:r>
              <a:rPr lang="en-US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pupuk</a:t>
            </a:r>
            <a:r>
              <a:rPr lang="en-US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pengendali</a:t>
            </a:r>
            <a:r>
              <a:rPr lang="en-US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OPT agar </a:t>
            </a:r>
            <a:r>
              <a:rPr lang="en-US" sz="12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dikodifikasi</a:t>
            </a:r>
            <a:r>
              <a:rPr lang="en-US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per masing2 </a:t>
            </a:r>
            <a:r>
              <a:rPr lang="en-US" sz="12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komoditasnya</a:t>
            </a:r>
            <a:endParaRPr lang="en-US" sz="12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E41D7E1E-22E9-418F-BD5E-47DB5E1E77B3}"/>
              </a:ext>
            </a:extLst>
          </p:cNvPr>
          <p:cNvSpPr/>
          <p:nvPr/>
        </p:nvSpPr>
        <p:spPr>
          <a:xfrm>
            <a:off x="5969939" y="4585024"/>
            <a:ext cx="3003559" cy="45719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ID" sz="1500">
              <a:solidFill>
                <a:prstClr val="white"/>
              </a:solidFill>
            </a:endParaRPr>
          </a:p>
        </p:txBody>
      </p:sp>
      <p:sp>
        <p:nvSpPr>
          <p:cNvPr id="58" name="Up-Down Arrow 57"/>
          <p:cNvSpPr/>
          <p:nvPr/>
        </p:nvSpPr>
        <p:spPr>
          <a:xfrm>
            <a:off x="7758732" y="3665665"/>
            <a:ext cx="361691" cy="647301"/>
          </a:xfrm>
          <a:prstGeom prst="upDown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91597BB7-36FC-4204-8062-66E19EA480DB}"/>
              </a:ext>
            </a:extLst>
          </p:cNvPr>
          <p:cNvGrpSpPr/>
          <p:nvPr/>
        </p:nvGrpSpPr>
        <p:grpSpPr>
          <a:xfrm>
            <a:off x="0" y="6311844"/>
            <a:ext cx="12264045" cy="596816"/>
            <a:chOff x="0" y="6323004"/>
            <a:chExt cx="12264045" cy="596816"/>
          </a:xfrm>
        </p:grpSpPr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4C5A6F21-D0F6-4CFA-A07B-82A7381C695B}"/>
                </a:ext>
              </a:extLst>
            </p:cNvPr>
            <p:cNvGrpSpPr/>
            <p:nvPr/>
          </p:nvGrpSpPr>
          <p:grpSpPr>
            <a:xfrm>
              <a:off x="0" y="6323004"/>
              <a:ext cx="12192000" cy="543704"/>
              <a:chOff x="0" y="6323004"/>
              <a:chExt cx="12192000" cy="543704"/>
            </a:xfrm>
          </p:grpSpPr>
          <p:pic>
            <p:nvPicPr>
              <p:cNvPr id="78" name="Picture 77" descr="Background pattern&#10;&#10;Description automatically generated">
                <a:extLst>
                  <a:ext uri="{FF2B5EF4-FFF2-40B4-BE49-F238E27FC236}">
                    <a16:creationId xmlns:a16="http://schemas.microsoft.com/office/drawing/2014/main" id="{CFE10815-13BA-4A0C-B001-D878E22EC03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304" t="71452" r="133" b="20486"/>
              <a:stretch/>
            </p:blipFill>
            <p:spPr>
              <a:xfrm>
                <a:off x="0" y="6756903"/>
                <a:ext cx="12192000" cy="109805"/>
              </a:xfrm>
              <a:prstGeom prst="rect">
                <a:avLst/>
              </a:prstGeom>
            </p:spPr>
          </p:pic>
          <p:pic>
            <p:nvPicPr>
              <p:cNvPr id="79" name="Picture 78">
                <a:extLst>
                  <a:ext uri="{FF2B5EF4-FFF2-40B4-BE49-F238E27FC236}">
                    <a16:creationId xmlns:a16="http://schemas.microsoft.com/office/drawing/2014/main" id="{B610FBCA-4EC5-4076-8B42-AE9A6D404D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509247" y="6323004"/>
                <a:ext cx="682753" cy="533401"/>
              </a:xfrm>
              <a:prstGeom prst="rect">
                <a:avLst/>
              </a:prstGeom>
            </p:spPr>
          </p:pic>
        </p:grpSp>
        <p:sp>
          <p:nvSpPr>
            <p:cNvPr id="76" name="Slide Number Placeholder 17">
              <a:extLst>
                <a:ext uri="{FF2B5EF4-FFF2-40B4-BE49-F238E27FC236}">
                  <a16:creationId xmlns:a16="http://schemas.microsoft.com/office/drawing/2014/main" id="{35378A4B-85A9-4DA1-BA8A-C4B42E7A9731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11775243" y="6586713"/>
              <a:ext cx="488802" cy="333107"/>
            </a:xfrm>
            <a:prstGeom prst="rect">
              <a:avLst/>
            </a:prstGeom>
            <a:noFill/>
            <a:ln>
              <a:noFill/>
            </a:ln>
          </p:spPr>
          <p:txBody>
            <a:bodyPr anchor="ctr"/>
            <a:lstStyle>
              <a:lvl1pPr eaLnBrk="0" hangingPunct="0"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MS PGothic" pitchFamily="34" charset="-128"/>
                </a:defRPr>
              </a:lvl9pPr>
            </a:lstStyle>
            <a:p>
              <a:pPr algn="ctr" defTabSz="454630" fontAlgn="base">
                <a:spcBef>
                  <a:spcPct val="0"/>
                </a:spcBef>
                <a:spcAft>
                  <a:spcPct val="0"/>
                </a:spcAft>
                <a:buFontTx/>
                <a:buNone/>
                <a:defRPr/>
              </a:pPr>
              <a:fld id="{D7F2A298-B11A-49BB-947D-00C0B304C455}" type="slidenum">
                <a:rPr lang="en-US" altLang="id-ID" sz="1400" b="1" kern="0">
                  <a:solidFill>
                    <a:prstClr val="white"/>
                  </a:solidFill>
                  <a:latin typeface="Calibri"/>
                  <a:ea typeface="Tahoma" panose="020B0604030504040204" pitchFamily="34" charset="0"/>
                  <a:cs typeface="Tahoma" panose="020B0604030504040204" pitchFamily="34" charset="0"/>
                </a:rPr>
                <a:pPr algn="ctr" defTabSz="454630" fontAlgn="base">
                  <a:spcBef>
                    <a:spcPct val="0"/>
                  </a:spcBef>
                  <a:spcAft>
                    <a:spcPct val="0"/>
                  </a:spcAft>
                  <a:buFontTx/>
                  <a:buNone/>
                  <a:defRPr/>
                </a:pPr>
                <a:t>20</a:t>
              </a:fld>
              <a:endParaRPr lang="en-US" altLang="id-ID" sz="1600" b="1" kern="0" dirty="0">
                <a:solidFill>
                  <a:prstClr val="white"/>
                </a:solidFill>
                <a:latin typeface="Calibri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80" name="Rectangle: Rounded Corners 7">
            <a:extLst>
              <a:ext uri="{FF2B5EF4-FFF2-40B4-BE49-F238E27FC236}">
                <a16:creationId xmlns:a16="http://schemas.microsoft.com/office/drawing/2014/main" id="{66DFB90C-814E-404A-A14D-160E5A3913EB}"/>
              </a:ext>
            </a:extLst>
          </p:cNvPr>
          <p:cNvSpPr/>
          <p:nvPr/>
        </p:nvSpPr>
        <p:spPr>
          <a:xfrm>
            <a:off x="536643" y="1705214"/>
            <a:ext cx="3624196" cy="4207152"/>
          </a:xfrm>
          <a:prstGeom prst="roundRect">
            <a:avLst/>
          </a:prstGeom>
          <a:solidFill>
            <a:srgbClr val="FF0000"/>
          </a:solidFill>
          <a:ln w="28575"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ID">
              <a:solidFill>
                <a:prstClr val="white"/>
              </a:solidFill>
            </a:endParaRPr>
          </a:p>
        </p:txBody>
      </p:sp>
      <p:sp>
        <p:nvSpPr>
          <p:cNvPr id="81" name="Rectangle: Rounded Corners 7">
            <a:extLst>
              <a:ext uri="{FF2B5EF4-FFF2-40B4-BE49-F238E27FC236}">
                <a16:creationId xmlns:a16="http://schemas.microsoft.com/office/drawing/2014/main" id="{7A102B14-1AA4-4CDF-A297-B223B21FCE3E}"/>
              </a:ext>
            </a:extLst>
          </p:cNvPr>
          <p:cNvSpPr/>
          <p:nvPr/>
        </p:nvSpPr>
        <p:spPr>
          <a:xfrm>
            <a:off x="330536" y="1543723"/>
            <a:ext cx="3803679" cy="4369687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ID" dirty="0">
                <a:solidFill>
                  <a:prstClr val="white"/>
                </a:solidFill>
              </a:rPr>
              <a:t>                                                             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6311DFF4-2387-40BB-B91E-DF3BE7E8BA73}"/>
              </a:ext>
            </a:extLst>
          </p:cNvPr>
          <p:cNvSpPr txBox="1"/>
          <p:nvPr/>
        </p:nvSpPr>
        <p:spPr>
          <a:xfrm>
            <a:off x="330519" y="1812049"/>
            <a:ext cx="388528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500" b="1" dirty="0">
                <a:solidFill>
                  <a:prstClr val="black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Monitoring </a:t>
            </a:r>
            <a:r>
              <a:rPr lang="en-US" sz="1500" b="1" dirty="0" err="1">
                <a:solidFill>
                  <a:prstClr val="black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Pelaksanaan</a:t>
            </a:r>
            <a:r>
              <a:rPr lang="en-US" sz="1500" b="1" dirty="0">
                <a:solidFill>
                  <a:prstClr val="black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500" b="1" dirty="0" err="1">
                <a:solidFill>
                  <a:prstClr val="black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sd</a:t>
            </a:r>
            <a:r>
              <a:rPr lang="en-US" sz="1500" b="1" dirty="0">
                <a:solidFill>
                  <a:prstClr val="black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Output </a:t>
            </a:r>
            <a:r>
              <a:rPr lang="en-US" sz="1500" b="1" dirty="0" err="1">
                <a:solidFill>
                  <a:prstClr val="black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Melalui</a:t>
            </a:r>
            <a:r>
              <a:rPr lang="en-US" sz="1500" b="1" dirty="0">
                <a:solidFill>
                  <a:prstClr val="black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500" b="1" dirty="0" err="1">
                <a:solidFill>
                  <a:prstClr val="black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Aplikasi</a:t>
            </a:r>
            <a:r>
              <a:rPr lang="en-US" sz="1500" b="1" dirty="0">
                <a:solidFill>
                  <a:prstClr val="black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SIMEVI 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3A46E0EC-B93D-46BD-A2A7-DBEB044BD4AB}"/>
              </a:ext>
            </a:extLst>
          </p:cNvPr>
          <p:cNvSpPr/>
          <p:nvPr/>
        </p:nvSpPr>
        <p:spPr>
          <a:xfrm>
            <a:off x="547269" y="2549062"/>
            <a:ext cx="3451782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  <a:defRPr/>
            </a:pPr>
            <a:r>
              <a:rPr lang="en-US" sz="1400" dirty="0" err="1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Penerima</a:t>
            </a: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Bantuan</a:t>
            </a: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(Nama </a:t>
            </a:r>
            <a:r>
              <a:rPr lang="en-US" sz="1400" dirty="0" err="1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penerima</a:t>
            </a: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nama</a:t>
            </a: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Poktan</a:t>
            </a: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alamat</a:t>
            </a: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(</a:t>
            </a:r>
            <a:r>
              <a:rPr lang="en-US" sz="1400" dirty="0" err="1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koordinat</a:t>
            </a: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polygon), Target Vol</a:t>
            </a:r>
          </a:p>
          <a:p>
            <a:pPr marL="342900" indent="-342900">
              <a:buFont typeface="+mj-lt"/>
              <a:buAutoNum type="arabicPeriod"/>
              <a:defRPr/>
            </a:pPr>
            <a:r>
              <a:rPr lang="en-US" sz="1400" dirty="0" err="1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Progres</a:t>
            </a: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Pengadaan</a:t>
            </a: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(</a:t>
            </a:r>
            <a:r>
              <a:rPr lang="en-US" sz="1400" dirty="0" err="1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Bulanan</a:t>
            </a: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</a:p>
          <a:p>
            <a:pPr marL="646112" indent="-285750">
              <a:buFont typeface="Arial" panose="020B0604020202020204" pitchFamily="34" charset="0"/>
              <a:buChar char="•"/>
              <a:defRPr/>
            </a:pPr>
            <a:r>
              <a:rPr lang="en-US" sz="1400" dirty="0" err="1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Komponen</a:t>
            </a: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dan</a:t>
            </a: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Volume </a:t>
            </a:r>
            <a:r>
              <a:rPr lang="en-US" sz="1400" dirty="0" err="1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bantuan</a:t>
            </a:r>
            <a:endParaRPr lang="en-US" sz="1400" dirty="0">
              <a:solidFill>
                <a:prstClr val="black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646112" indent="-285750">
              <a:buFont typeface="Arial" panose="020B0604020202020204" pitchFamily="34" charset="0"/>
              <a:buChar char="•"/>
              <a:defRPr/>
            </a:pPr>
            <a:r>
              <a:rPr lang="en-US" sz="1400" dirty="0" err="1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Penyiapan</a:t>
            </a: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dokumen</a:t>
            </a: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pengadaan</a:t>
            </a:r>
            <a:endParaRPr lang="en-US" sz="1400" dirty="0">
              <a:solidFill>
                <a:prstClr val="black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646112" indent="-285750">
              <a:buFont typeface="Arial" panose="020B0604020202020204" pitchFamily="34" charset="0"/>
              <a:buChar char="•"/>
              <a:defRPr/>
            </a:pPr>
            <a:r>
              <a:rPr lang="en-US" sz="1400" dirty="0" err="1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Kontrak</a:t>
            </a:r>
            <a:endParaRPr lang="en-US" sz="1400" dirty="0">
              <a:solidFill>
                <a:prstClr val="black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628650" indent="-285750">
              <a:buFont typeface="Arial" panose="020B0604020202020204" pitchFamily="34" charset="0"/>
              <a:buChar char="•"/>
              <a:defRPr/>
            </a:pPr>
            <a:r>
              <a:rPr lang="en-US" sz="1400" dirty="0" err="1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Pelaksanaan</a:t>
            </a: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kontak</a:t>
            </a: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(</a:t>
            </a:r>
            <a:r>
              <a:rPr lang="en-US" sz="1400" dirty="0" err="1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Distribusi</a:t>
            </a: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bantuan</a:t>
            </a: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</a:t>
            </a:r>
            <a:r>
              <a:rPr lang="en-US" sz="1400" dirty="0" err="1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pembangunan</a:t>
            </a: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bangsal</a:t>
            </a: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</a:p>
          <a:p>
            <a:pPr marL="628650" indent="-285750"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BAST </a:t>
            </a:r>
          </a:p>
          <a:p>
            <a:pPr marL="355600" indent="-355600">
              <a:tabLst>
                <a:tab pos="355600" algn="l"/>
              </a:tabLst>
              <a:defRPr/>
            </a:pP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3. 	</a:t>
            </a:r>
            <a:r>
              <a:rPr lang="en-US" sz="1400" dirty="0" err="1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Realisasi</a:t>
            </a: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Keuangan</a:t>
            </a: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(</a:t>
            </a:r>
            <a:r>
              <a:rPr lang="en-US" sz="1400" dirty="0" err="1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Rp</a:t>
            </a: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 </a:t>
            </a:r>
            <a:r>
              <a:rPr lang="en-US" sz="1400" dirty="0" err="1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dan</a:t>
            </a: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Realisasi</a:t>
            </a: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output (Ha/Kg/Unit/,</a:t>
            </a:r>
            <a:r>
              <a:rPr lang="en-US" sz="1400" dirty="0" err="1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dll</a:t>
            </a: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), </a:t>
            </a:r>
            <a:r>
              <a:rPr lang="en-US" sz="1400" dirty="0" err="1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Persentase</a:t>
            </a: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(%)</a:t>
            </a:r>
          </a:p>
          <a:p>
            <a:pPr marL="342900" indent="-342900">
              <a:buFontTx/>
              <a:buAutoNum type="arabicPeriod" startAt="4"/>
              <a:tabLst>
                <a:tab pos="355600" algn="l"/>
              </a:tabLst>
              <a:defRPr/>
            </a:pPr>
            <a:r>
              <a:rPr lang="en-US" sz="1400" dirty="0" err="1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Permasalahan</a:t>
            </a: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Pengadaan</a:t>
            </a:r>
            <a:endParaRPr lang="en-US" sz="1400" dirty="0">
              <a:solidFill>
                <a:prstClr val="black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indent="-342900">
              <a:buFontTx/>
              <a:buAutoNum type="arabicPeriod" startAt="4"/>
              <a:tabLst>
                <a:tab pos="355600" algn="l"/>
              </a:tabLst>
              <a:defRPr/>
            </a:pPr>
            <a:r>
              <a:rPr lang="en-US" sz="1400" dirty="0" err="1">
                <a:solidFill>
                  <a:prstClr val="black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Evaluasi</a:t>
            </a: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/</a:t>
            </a:r>
            <a:r>
              <a:rPr lang="en-US" sz="1400" dirty="0" err="1">
                <a:solidFill>
                  <a:prstClr val="black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Penilaian</a:t>
            </a: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kinerja</a:t>
            </a: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Satker</a:t>
            </a:r>
            <a:endParaRPr lang="en-US" sz="1400" dirty="0">
              <a:solidFill>
                <a:prstClr val="black"/>
              </a:solidFill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D64FF9B9-D068-43BD-AE38-6E43B0EC9594}"/>
              </a:ext>
            </a:extLst>
          </p:cNvPr>
          <p:cNvSpPr/>
          <p:nvPr/>
        </p:nvSpPr>
        <p:spPr>
          <a:xfrm>
            <a:off x="500056" y="2392074"/>
            <a:ext cx="3465699" cy="4571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ID" sz="1500" dirty="0">
                <a:solidFill>
                  <a:prstClr val="white"/>
                </a:solidFill>
              </a:rPr>
              <a:t>                </a:t>
            </a:r>
          </a:p>
        </p:txBody>
      </p:sp>
      <p:sp>
        <p:nvSpPr>
          <p:cNvPr id="12" name="Up-Down Arrow 11"/>
          <p:cNvSpPr/>
          <p:nvPr/>
        </p:nvSpPr>
        <p:spPr>
          <a:xfrm rot="16200000">
            <a:off x="4534631" y="2646938"/>
            <a:ext cx="737621" cy="2132994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58437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5FCA47-DC93-4F64-AB92-B2627AB91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Timetable </a:t>
            </a:r>
            <a:r>
              <a:rPr lang="en-US" dirty="0" err="1"/>
              <a:t>pelaksanaan</a:t>
            </a:r>
            <a:r>
              <a:rPr lang="en-US" dirty="0"/>
              <a:t> </a:t>
            </a:r>
            <a:r>
              <a:rPr lang="en-US" dirty="0" err="1"/>
              <a:t>kegiatan</a:t>
            </a:r>
            <a:r>
              <a:rPr lang="en-US" dirty="0"/>
              <a:t> (</a:t>
            </a:r>
            <a:r>
              <a:rPr lang="en-US" dirty="0" err="1"/>
              <a:t>usulan</a:t>
            </a:r>
            <a:r>
              <a:rPr lang="en-US" dirty="0"/>
              <a:t>)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446F5DB3-EEF8-4945-B539-9CC571F5468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64200495"/>
              </p:ext>
            </p:extLst>
          </p:nvPr>
        </p:nvGraphicFramePr>
        <p:xfrm>
          <a:off x="738884" y="1171258"/>
          <a:ext cx="10860081" cy="5222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8945">
                  <a:extLst>
                    <a:ext uri="{9D8B030D-6E8A-4147-A177-3AD203B41FA5}">
                      <a16:colId xmlns:a16="http://schemas.microsoft.com/office/drawing/2014/main" val="1513618553"/>
                    </a:ext>
                  </a:extLst>
                </a:gridCol>
                <a:gridCol w="2312566">
                  <a:extLst>
                    <a:ext uri="{9D8B030D-6E8A-4147-A177-3AD203B41FA5}">
                      <a16:colId xmlns:a16="http://schemas.microsoft.com/office/drawing/2014/main" val="3788130802"/>
                    </a:ext>
                  </a:extLst>
                </a:gridCol>
                <a:gridCol w="2460570">
                  <a:extLst>
                    <a:ext uri="{9D8B030D-6E8A-4147-A177-3AD203B41FA5}">
                      <a16:colId xmlns:a16="http://schemas.microsoft.com/office/drawing/2014/main" val="3672429656"/>
                    </a:ext>
                  </a:extLst>
                </a:gridCol>
                <a:gridCol w="592017">
                  <a:extLst>
                    <a:ext uri="{9D8B030D-6E8A-4147-A177-3AD203B41FA5}">
                      <a16:colId xmlns:a16="http://schemas.microsoft.com/office/drawing/2014/main" val="3378149164"/>
                    </a:ext>
                  </a:extLst>
                </a:gridCol>
                <a:gridCol w="610518">
                  <a:extLst>
                    <a:ext uri="{9D8B030D-6E8A-4147-A177-3AD203B41FA5}">
                      <a16:colId xmlns:a16="http://schemas.microsoft.com/office/drawing/2014/main" val="2863910361"/>
                    </a:ext>
                  </a:extLst>
                </a:gridCol>
                <a:gridCol w="601267">
                  <a:extLst>
                    <a:ext uri="{9D8B030D-6E8A-4147-A177-3AD203B41FA5}">
                      <a16:colId xmlns:a16="http://schemas.microsoft.com/office/drawing/2014/main" val="4256272311"/>
                    </a:ext>
                  </a:extLst>
                </a:gridCol>
                <a:gridCol w="601267">
                  <a:extLst>
                    <a:ext uri="{9D8B030D-6E8A-4147-A177-3AD203B41FA5}">
                      <a16:colId xmlns:a16="http://schemas.microsoft.com/office/drawing/2014/main" val="1882914032"/>
                    </a:ext>
                  </a:extLst>
                </a:gridCol>
                <a:gridCol w="527265">
                  <a:extLst>
                    <a:ext uri="{9D8B030D-6E8A-4147-A177-3AD203B41FA5}">
                      <a16:colId xmlns:a16="http://schemas.microsoft.com/office/drawing/2014/main" val="2751799618"/>
                    </a:ext>
                  </a:extLst>
                </a:gridCol>
                <a:gridCol w="582766">
                  <a:extLst>
                    <a:ext uri="{9D8B030D-6E8A-4147-A177-3AD203B41FA5}">
                      <a16:colId xmlns:a16="http://schemas.microsoft.com/office/drawing/2014/main" val="486807364"/>
                    </a:ext>
                  </a:extLst>
                </a:gridCol>
                <a:gridCol w="564267">
                  <a:extLst>
                    <a:ext uri="{9D8B030D-6E8A-4147-A177-3AD203B41FA5}">
                      <a16:colId xmlns:a16="http://schemas.microsoft.com/office/drawing/2014/main" val="2906058776"/>
                    </a:ext>
                  </a:extLst>
                </a:gridCol>
                <a:gridCol w="486211">
                  <a:extLst>
                    <a:ext uri="{9D8B030D-6E8A-4147-A177-3AD203B41FA5}">
                      <a16:colId xmlns:a16="http://schemas.microsoft.com/office/drawing/2014/main" val="3952484528"/>
                    </a:ext>
                  </a:extLst>
                </a:gridCol>
                <a:gridCol w="486211">
                  <a:extLst>
                    <a:ext uri="{9D8B030D-6E8A-4147-A177-3AD203B41FA5}">
                      <a16:colId xmlns:a16="http://schemas.microsoft.com/office/drawing/2014/main" val="4289020055"/>
                    </a:ext>
                  </a:extLst>
                </a:gridCol>
                <a:gridCol w="486211">
                  <a:extLst>
                    <a:ext uri="{9D8B030D-6E8A-4147-A177-3AD203B41FA5}">
                      <a16:colId xmlns:a16="http://schemas.microsoft.com/office/drawing/2014/main" val="2404939141"/>
                    </a:ext>
                  </a:extLst>
                </a:gridCol>
              </a:tblGrid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No</a:t>
                      </a: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Output</a:t>
                      </a: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Kegiatan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Jan</a:t>
                      </a: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Feb</a:t>
                      </a: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Mar</a:t>
                      </a: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179641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Output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Kegiatan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42208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Prototype dashboard KPI </a:t>
                      </a:r>
                      <a:r>
                        <a:rPr lang="en-US" dirty="0" err="1"/>
                        <a:t>ditjen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horti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Programming, group discussion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93080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Assessment </a:t>
                      </a:r>
                      <a:r>
                        <a:rPr lang="en-US" dirty="0" err="1"/>
                        <a:t>sumber</a:t>
                      </a:r>
                      <a:r>
                        <a:rPr lang="en-US" dirty="0"/>
                        <a:t> data  </a:t>
                      </a:r>
                      <a:r>
                        <a:rPr lang="en-US" dirty="0" err="1"/>
                        <a:t>sbg</a:t>
                      </a:r>
                      <a:r>
                        <a:rPr lang="en-US" dirty="0"/>
                        <a:t> data feeder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Web </a:t>
                      </a:r>
                      <a:r>
                        <a:rPr lang="en-US" dirty="0" err="1"/>
                        <a:t>analisis</a:t>
                      </a:r>
                      <a:r>
                        <a:rPr lang="en-US" dirty="0"/>
                        <a:t>, group discussion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54455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Penyusunan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standar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interoperabilitas</a:t>
                      </a:r>
                      <a:r>
                        <a:rPr lang="en-US" dirty="0"/>
                        <a:t>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Desk study, discussion, meeting, presentation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6578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Implementasi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tahap</a:t>
                      </a:r>
                      <a:r>
                        <a:rPr lang="en-US" dirty="0"/>
                        <a:t> I ( 2 </a:t>
                      </a:r>
                      <a:r>
                        <a:rPr lang="en-US" dirty="0" err="1"/>
                        <a:t>aplikasi</a:t>
                      </a:r>
                      <a:r>
                        <a:rPr lang="en-US" dirty="0"/>
                        <a:t>) – Quick win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Programming, group discussion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97369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Implementasi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tahap</a:t>
                      </a:r>
                      <a:r>
                        <a:rPr lang="en-US" dirty="0"/>
                        <a:t> II ( 2 </a:t>
                      </a:r>
                      <a:r>
                        <a:rPr lang="en-US" dirty="0" err="1"/>
                        <a:t>aplikasi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Programming, group discussion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17101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Implementasi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tahap</a:t>
                      </a:r>
                      <a:r>
                        <a:rPr lang="en-US" dirty="0"/>
                        <a:t> III (</a:t>
                      </a:r>
                      <a:r>
                        <a:rPr lang="en-US" dirty="0" err="1"/>
                        <a:t>aplikasi</a:t>
                      </a:r>
                      <a:r>
                        <a:rPr lang="en-US" dirty="0"/>
                        <a:t> yang </a:t>
                      </a:r>
                      <a:r>
                        <a:rPr lang="en-US" dirty="0" err="1"/>
                        <a:t>belum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Programming, group discussion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255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Pembangunan </a:t>
                      </a:r>
                      <a:r>
                        <a:rPr lang="en-US" dirty="0" err="1"/>
                        <a:t>modul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evaluasi</a:t>
                      </a:r>
                      <a:r>
                        <a:rPr lang="en-US" dirty="0"/>
                        <a:t> (outcome)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Programming, group discussion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94927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556418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50EE51-C424-44BF-9EC3-1CF709199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success factors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96F3B5-7918-442D-AE7E-DB722D2F74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SDM </a:t>
            </a:r>
            <a:r>
              <a:rPr lang="en-US" dirty="0" err="1"/>
              <a:t>pengembangan</a:t>
            </a:r>
            <a:r>
              <a:rPr lang="en-US" dirty="0"/>
              <a:t> </a:t>
            </a:r>
            <a:r>
              <a:rPr lang="en-US" dirty="0" err="1"/>
              <a:t>sistem</a:t>
            </a:r>
            <a:r>
              <a:rPr lang="en-US" dirty="0"/>
              <a:t> (system </a:t>
            </a:r>
            <a:r>
              <a:rPr lang="en-US" dirty="0" err="1"/>
              <a:t>analis</a:t>
            </a:r>
            <a:r>
              <a:rPr lang="en-US" dirty="0"/>
              <a:t>, programmer, </a:t>
            </a:r>
            <a:r>
              <a:rPr lang="en-US" dirty="0" err="1"/>
              <a:t>manajemen</a:t>
            </a:r>
            <a:r>
              <a:rPr lang="en-US" dirty="0"/>
              <a:t>)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kualifikasi</a:t>
            </a:r>
            <a:r>
              <a:rPr lang="en-US" dirty="0"/>
              <a:t> yang </a:t>
            </a:r>
            <a:r>
              <a:rPr lang="en-US" dirty="0" err="1"/>
              <a:t>sesuai</a:t>
            </a:r>
            <a:r>
              <a:rPr lang="en-US" dirty="0"/>
              <a:t> dan </a:t>
            </a:r>
            <a:r>
              <a:rPr lang="en-US" dirty="0" err="1"/>
              <a:t>jumlah</a:t>
            </a:r>
            <a:r>
              <a:rPr lang="en-US" dirty="0"/>
              <a:t> yang </a:t>
            </a:r>
            <a:r>
              <a:rPr lang="en-US" dirty="0" err="1"/>
              <a:t>cukup</a:t>
            </a:r>
            <a:endParaRPr lang="en-US" dirty="0"/>
          </a:p>
          <a:p>
            <a:r>
              <a:rPr lang="en-US" dirty="0" err="1"/>
              <a:t>Komitmen</a:t>
            </a:r>
            <a:endParaRPr lang="en-US" dirty="0"/>
          </a:p>
          <a:p>
            <a:r>
              <a:rPr lang="en-US" dirty="0" err="1"/>
              <a:t>Kolaborasi</a:t>
            </a:r>
            <a:r>
              <a:rPr lang="en-US" dirty="0"/>
              <a:t> dan </a:t>
            </a:r>
            <a:r>
              <a:rPr lang="en-US" dirty="0" err="1"/>
              <a:t>berbagi</a:t>
            </a:r>
            <a:endParaRPr lang="en-US" dirty="0"/>
          </a:p>
          <a:p>
            <a:r>
              <a:rPr lang="en-US" dirty="0" err="1"/>
              <a:t>Komunikasi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98886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8C2DF-4B5A-48FD-8A00-0684B3DD68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821246-8CA9-4969-AADB-77EBF725C2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 descr="Masa Panen, Harga Komoditas Sayuran Alami Kenaikan Harga - Ayo Bandung">
            <a:extLst>
              <a:ext uri="{FF2B5EF4-FFF2-40B4-BE49-F238E27FC236}">
                <a16:creationId xmlns:a16="http://schemas.microsoft.com/office/drawing/2014/main" id="{623C3F40-8B47-44E6-9786-5FC14D6AEC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550"/>
          <a:stretch/>
        </p:blipFill>
        <p:spPr bwMode="auto">
          <a:xfrm>
            <a:off x="20547" y="61643"/>
            <a:ext cx="12140101" cy="6753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: Single Corner Rounded 3">
            <a:extLst>
              <a:ext uri="{FF2B5EF4-FFF2-40B4-BE49-F238E27FC236}">
                <a16:creationId xmlns:a16="http://schemas.microsoft.com/office/drawing/2014/main" id="{4D58350A-1598-46EC-841C-FBAF92E0AAF8}"/>
              </a:ext>
            </a:extLst>
          </p:cNvPr>
          <p:cNvSpPr/>
          <p:nvPr/>
        </p:nvSpPr>
        <p:spPr>
          <a:xfrm>
            <a:off x="253430" y="2926080"/>
            <a:ext cx="5476126" cy="3699838"/>
          </a:xfrm>
          <a:prstGeom prst="round1Rect">
            <a:avLst/>
          </a:prstGeom>
          <a:solidFill>
            <a:srgbClr val="FF99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b="1" dirty="0">
                <a:latin typeface="Lucida Calligraphy" panose="03010101010101010101" pitchFamily="66" charset="0"/>
              </a:rPr>
              <a:t>If you ate today, thank a farmer!</a:t>
            </a:r>
          </a:p>
          <a:p>
            <a:pPr algn="ctr"/>
            <a:r>
              <a:rPr lang="en-US" sz="5000" b="1" dirty="0" err="1">
                <a:latin typeface="Lucida Calligraphy" panose="03010101010101010101" pitchFamily="66" charset="0"/>
              </a:rPr>
              <a:t>Terima</a:t>
            </a:r>
            <a:r>
              <a:rPr lang="en-US" sz="5000" b="1" dirty="0">
                <a:latin typeface="Lucida Calligraphy" panose="03010101010101010101" pitchFamily="66" charset="0"/>
              </a:rPr>
              <a:t> Kasih</a:t>
            </a:r>
          </a:p>
        </p:txBody>
      </p:sp>
    </p:spTree>
    <p:extLst>
      <p:ext uri="{BB962C8B-B14F-4D97-AF65-F5344CB8AC3E}">
        <p14:creationId xmlns:p14="http://schemas.microsoft.com/office/powerpoint/2010/main" val="12213177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E665F39-2D4F-43DC-9911-8EC894E6C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Prinsip</a:t>
            </a:r>
            <a:r>
              <a:rPr lang="en-US" dirty="0"/>
              <a:t> Satu Data Indonesia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50DCCAE4-3E7B-43F6-8DB4-2186238C6F0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6935270"/>
              </p:ext>
            </p:extLst>
          </p:nvPr>
        </p:nvGraphicFramePr>
        <p:xfrm>
          <a:off x="-213360" y="851893"/>
          <a:ext cx="11755120" cy="54168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6549136C-546F-422D-89BA-C9E7CF622B67}"/>
              </a:ext>
            </a:extLst>
          </p:cNvPr>
          <p:cNvSpPr txBox="1"/>
          <p:nvPr/>
        </p:nvSpPr>
        <p:spPr>
          <a:xfrm>
            <a:off x="248920" y="6360160"/>
            <a:ext cx="12024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1" dirty="0">
                <a:effectLst/>
              </a:rPr>
              <a:t>(</a:t>
            </a:r>
            <a:r>
              <a:rPr lang="en-US" sz="1800" b="1" i="1" dirty="0" err="1">
                <a:effectLst/>
              </a:rPr>
              <a:t>Sumber</a:t>
            </a:r>
            <a:r>
              <a:rPr lang="en-US" sz="1800" b="1" i="1" dirty="0">
                <a:effectLst/>
              </a:rPr>
              <a:t>: PERATURAN PRESIDEN REPUBLIK INDONESIA NOMOR 39 TAHUN 2O19 TENTANG SATU DATA INDONESIA)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87620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FF04E0-AA19-42D5-A203-AF626B941D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Satu Data </a:t>
            </a:r>
            <a:r>
              <a:rPr lang="en-US" dirty="0" err="1"/>
              <a:t>Hortikultura</a:t>
            </a:r>
            <a:r>
              <a:rPr lang="en-US" dirty="0"/>
              <a:t> Indonesia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25F89C-8889-4D98-B56E-06C8E1F127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0153" y="1243171"/>
            <a:ext cx="6332551" cy="4769782"/>
          </a:xfrm>
          <a:solidFill>
            <a:schemeClr val="accent4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r>
              <a:rPr lang="en-US" dirty="0"/>
              <a:t>Data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Kunci</a:t>
            </a:r>
            <a:r>
              <a:rPr lang="en-US" dirty="0"/>
              <a:t> Menyusun Langkah </a:t>
            </a:r>
            <a:r>
              <a:rPr lang="en-US" dirty="0" err="1"/>
              <a:t>Ke</a:t>
            </a:r>
            <a:r>
              <a:rPr lang="en-US" dirty="0"/>
              <a:t> </a:t>
            </a:r>
            <a:r>
              <a:rPr lang="en-US" dirty="0" err="1"/>
              <a:t>Depan</a:t>
            </a:r>
            <a:endParaRPr lang="en-US" dirty="0"/>
          </a:p>
          <a:p>
            <a:r>
              <a:rPr lang="en-US" dirty="0" err="1"/>
              <a:t>Penguasa</a:t>
            </a:r>
            <a:r>
              <a:rPr lang="en-US" dirty="0"/>
              <a:t> Data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Pemenang</a:t>
            </a:r>
            <a:endParaRPr lang="en-US" dirty="0"/>
          </a:p>
          <a:p>
            <a:r>
              <a:rPr lang="en-US" dirty="0" err="1"/>
              <a:t>Koordinasi</a:t>
            </a:r>
            <a:r>
              <a:rPr lang="en-US" dirty="0"/>
              <a:t> </a:t>
            </a:r>
            <a:r>
              <a:rPr lang="en-US" dirty="0" err="1"/>
              <a:t>Penyelarasan</a:t>
            </a:r>
            <a:r>
              <a:rPr lang="en-US" dirty="0"/>
              <a:t> Basis Data </a:t>
            </a:r>
            <a:r>
              <a:rPr lang="en-US" dirty="0" err="1"/>
              <a:t>Sejenis</a:t>
            </a:r>
            <a:r>
              <a:rPr lang="en-US" dirty="0"/>
              <a:t> Dan </a:t>
            </a:r>
            <a:r>
              <a:rPr lang="en-US" dirty="0" err="1"/>
              <a:t>Atau</a:t>
            </a:r>
            <a:r>
              <a:rPr lang="en-US" dirty="0"/>
              <a:t> Yang </a:t>
            </a:r>
            <a:r>
              <a:rPr lang="en-US" dirty="0" err="1"/>
              <a:t>Saling</a:t>
            </a:r>
            <a:r>
              <a:rPr lang="en-US" dirty="0"/>
              <a:t> </a:t>
            </a:r>
            <a:r>
              <a:rPr lang="en-US" dirty="0" err="1"/>
              <a:t>Beririsan</a:t>
            </a:r>
            <a:endParaRPr lang="en-US" dirty="0"/>
          </a:p>
          <a:p>
            <a:r>
              <a:rPr lang="en-US" dirty="0" err="1"/>
              <a:t>Perlu</a:t>
            </a:r>
            <a:r>
              <a:rPr lang="en-US" dirty="0"/>
              <a:t> </a:t>
            </a:r>
            <a:r>
              <a:rPr lang="en-US" dirty="0" err="1"/>
              <a:t>Optimalisasi</a:t>
            </a:r>
            <a:r>
              <a:rPr lang="en-US" dirty="0"/>
              <a:t> </a:t>
            </a:r>
            <a:r>
              <a:rPr lang="en-US" dirty="0" err="1"/>
              <a:t>Kuantitas</a:t>
            </a:r>
            <a:r>
              <a:rPr lang="en-US" dirty="0"/>
              <a:t> &amp; </a:t>
            </a:r>
            <a:r>
              <a:rPr lang="en-US" dirty="0" err="1"/>
              <a:t>Kualitas</a:t>
            </a:r>
            <a:r>
              <a:rPr lang="en-US" dirty="0"/>
              <a:t> Basis Data (Big Data)</a:t>
            </a:r>
          </a:p>
          <a:p>
            <a:r>
              <a:rPr lang="en-US" dirty="0" err="1"/>
              <a:t>Pemanfaatan</a:t>
            </a:r>
            <a:r>
              <a:rPr lang="en-US" dirty="0"/>
              <a:t> </a:t>
            </a:r>
            <a:r>
              <a:rPr lang="en-US" dirty="0" err="1"/>
              <a:t>Kecerdasan</a:t>
            </a:r>
            <a:r>
              <a:rPr lang="en-US" dirty="0"/>
              <a:t> </a:t>
            </a:r>
            <a:r>
              <a:rPr lang="en-US" dirty="0" err="1"/>
              <a:t>Buatan</a:t>
            </a:r>
            <a:r>
              <a:rPr lang="en-US" dirty="0"/>
              <a:t> (Artificial Intelligent/AI) 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111F00-8F7F-44BD-B1DF-D71760AC1F4E}"/>
              </a:ext>
            </a:extLst>
          </p:cNvPr>
          <p:cNvSpPr txBox="1"/>
          <p:nvPr/>
        </p:nvSpPr>
        <p:spPr>
          <a:xfrm>
            <a:off x="8679180" y="2304534"/>
            <a:ext cx="3451860" cy="206210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Mendukung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 Keputusan &amp; </a:t>
            </a:r>
            <a:r>
              <a:rPr lang="en-US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Kebijakan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 Yang </a:t>
            </a:r>
            <a:r>
              <a:rPr lang="en-US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Cepat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 &amp; </a:t>
            </a:r>
            <a:r>
              <a:rPr lang="en-US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Tepat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9DB970D8-6419-4E26-8154-3283798553D3}"/>
              </a:ext>
            </a:extLst>
          </p:cNvPr>
          <p:cNvSpPr/>
          <p:nvPr/>
        </p:nvSpPr>
        <p:spPr>
          <a:xfrm>
            <a:off x="6935584" y="1960880"/>
            <a:ext cx="1558176" cy="2773680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3242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629219F-9E97-49BC-A369-571A595403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677" t="34898" r="24493" b="32981"/>
          <a:stretch/>
        </p:blipFill>
        <p:spPr>
          <a:xfrm>
            <a:off x="8178800" y="5458502"/>
            <a:ext cx="3068320" cy="11353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272B0DD-7D9A-4086-9462-9A0E8C459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it-IT" dirty="0"/>
              <a:t>SiMevi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CAAF629-0903-46F5-8D5E-5D452BA0EE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000" dirty="0" err="1"/>
              <a:t>SiMevi</a:t>
            </a:r>
            <a:r>
              <a:rPr lang="en-US" sz="2000" dirty="0"/>
              <a:t>: </a:t>
            </a:r>
            <a:r>
              <a:rPr lang="it-IT" sz="2000" dirty="0"/>
              <a:t>Sistem Monitoring Evaluasi dan Pengawalan Agroindustri Hortikultura Indonesia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it-IT" sz="2000" dirty="0"/>
              <a:t>SiMevi</a:t>
            </a:r>
            <a:r>
              <a:rPr lang="en-US" sz="2000" dirty="0"/>
              <a:t> </a:t>
            </a:r>
            <a:r>
              <a:rPr lang="en-US" sz="2000" dirty="0" err="1"/>
              <a:t>merupakan</a:t>
            </a:r>
            <a:r>
              <a:rPr lang="en-US" sz="2000" dirty="0"/>
              <a:t> </a:t>
            </a:r>
            <a:r>
              <a:rPr lang="en-US" sz="2000" dirty="0" err="1"/>
              <a:t>aplikasi</a:t>
            </a:r>
            <a:r>
              <a:rPr lang="en-US" sz="2000" dirty="0"/>
              <a:t> </a:t>
            </a:r>
            <a:r>
              <a:rPr lang="en-US" sz="2000" dirty="0" err="1"/>
              <a:t>berbasis</a:t>
            </a:r>
            <a:r>
              <a:rPr lang="en-US" sz="2000" dirty="0"/>
              <a:t> web (web-based application) 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000" dirty="0" err="1"/>
              <a:t>Dibangun</a:t>
            </a:r>
            <a:r>
              <a:rPr lang="en-US" sz="2000" dirty="0"/>
              <a:t> dan </a:t>
            </a:r>
            <a:r>
              <a:rPr lang="en-US" sz="2000" dirty="0" err="1"/>
              <a:t>dikembangkan</a:t>
            </a:r>
            <a:r>
              <a:rPr lang="en-US" sz="2000" dirty="0"/>
              <a:t> </a:t>
            </a:r>
            <a:r>
              <a:rPr lang="en-US" sz="2000" dirty="0" err="1"/>
              <a:t>untuk</a:t>
            </a:r>
            <a:r>
              <a:rPr lang="en-US" sz="2000" dirty="0"/>
              <a:t> </a:t>
            </a:r>
            <a:r>
              <a:rPr lang="en-US" sz="2000" dirty="0" err="1"/>
              <a:t>melakukan</a:t>
            </a:r>
            <a:r>
              <a:rPr lang="en-US" sz="2000" dirty="0"/>
              <a:t> </a:t>
            </a:r>
            <a:r>
              <a:rPr lang="en-US" sz="2000" dirty="0" err="1"/>
              <a:t>pemantauan</a:t>
            </a:r>
            <a:r>
              <a:rPr lang="en-US" sz="2000" dirty="0"/>
              <a:t> (monitoring) dan </a:t>
            </a:r>
            <a:r>
              <a:rPr lang="en-US" sz="2000" dirty="0" err="1"/>
              <a:t>penilaian</a:t>
            </a:r>
            <a:r>
              <a:rPr lang="en-US" sz="2000" dirty="0"/>
              <a:t> (</a:t>
            </a:r>
            <a:r>
              <a:rPr lang="en-US" sz="2000" dirty="0" err="1"/>
              <a:t>evaluasi</a:t>
            </a:r>
            <a:r>
              <a:rPr lang="en-US" sz="2000" dirty="0"/>
              <a:t>) </a:t>
            </a:r>
            <a:r>
              <a:rPr lang="en-US" sz="2000" dirty="0" err="1"/>
              <a:t>terhadap</a:t>
            </a:r>
            <a:r>
              <a:rPr lang="en-US" sz="2000" dirty="0"/>
              <a:t> </a:t>
            </a:r>
            <a:r>
              <a:rPr lang="en-US" sz="2000" dirty="0" err="1"/>
              <a:t>perubahan</a:t>
            </a:r>
            <a:r>
              <a:rPr lang="en-US" sz="2000" dirty="0"/>
              <a:t>, </a:t>
            </a:r>
            <a:r>
              <a:rPr lang="en-US" sz="2000" dirty="0" err="1"/>
              <a:t>perkembangan</a:t>
            </a:r>
            <a:r>
              <a:rPr lang="en-US" sz="2000" dirty="0"/>
              <a:t>, </a:t>
            </a:r>
            <a:r>
              <a:rPr lang="en-US" sz="2000" dirty="0" err="1"/>
              <a:t>potensi</a:t>
            </a:r>
            <a:r>
              <a:rPr lang="en-US" sz="2000" dirty="0"/>
              <a:t> dan </a:t>
            </a:r>
            <a:r>
              <a:rPr lang="en-US" sz="2000" dirty="0" err="1"/>
              <a:t>anomali</a:t>
            </a:r>
            <a:r>
              <a:rPr lang="en-US" sz="2000" dirty="0"/>
              <a:t> pada data yang </a:t>
            </a:r>
            <a:r>
              <a:rPr lang="en-US" sz="2000" dirty="0" err="1"/>
              <a:t>dikumpulkan</a:t>
            </a:r>
            <a:r>
              <a:rPr lang="en-US" sz="2000" dirty="0"/>
              <a:t> </a:t>
            </a:r>
            <a:r>
              <a:rPr lang="en-US" sz="2000" dirty="0" err="1"/>
              <a:t>secara</a:t>
            </a:r>
            <a:r>
              <a:rPr lang="en-US" sz="2000" dirty="0"/>
              <a:t> </a:t>
            </a:r>
            <a:r>
              <a:rPr lang="en-US" sz="2000" dirty="0" err="1"/>
              <a:t>langsung</a:t>
            </a:r>
            <a:r>
              <a:rPr lang="en-US" sz="2000" dirty="0"/>
              <a:t>, </a:t>
            </a:r>
            <a:r>
              <a:rPr lang="en-US" sz="2000" dirty="0" err="1"/>
              <a:t>simultan</a:t>
            </a:r>
            <a:r>
              <a:rPr lang="en-US" sz="2000" dirty="0"/>
              <a:t> dan </a:t>
            </a:r>
            <a:r>
              <a:rPr lang="en-US" sz="2000" dirty="0" err="1"/>
              <a:t>realtime</a:t>
            </a:r>
            <a:r>
              <a:rPr lang="en-US" sz="2000" dirty="0"/>
              <a:t> 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000" dirty="0" err="1"/>
              <a:t>Aplikasi-Aplikasi</a:t>
            </a:r>
            <a:r>
              <a:rPr lang="en-US" sz="2000" dirty="0"/>
              <a:t> </a:t>
            </a:r>
            <a:r>
              <a:rPr lang="en-US" sz="2000" dirty="0" err="1"/>
              <a:t>pengumpan</a:t>
            </a:r>
            <a:r>
              <a:rPr lang="en-US" sz="2000" dirty="0"/>
              <a:t> (feeder) di </a:t>
            </a:r>
            <a:r>
              <a:rPr lang="en-US" sz="2000" dirty="0" err="1"/>
              <a:t>lingkup</a:t>
            </a:r>
            <a:r>
              <a:rPr lang="en-US" sz="2000" dirty="0"/>
              <a:t> </a:t>
            </a:r>
            <a:r>
              <a:rPr lang="en-US" sz="2000" dirty="0" err="1"/>
              <a:t>Direktorat</a:t>
            </a:r>
            <a:r>
              <a:rPr lang="en-US" sz="2000" dirty="0"/>
              <a:t> </a:t>
            </a:r>
            <a:r>
              <a:rPr lang="en-US" sz="2000" dirty="0" err="1"/>
              <a:t>Jenderal</a:t>
            </a:r>
            <a:r>
              <a:rPr lang="en-US" sz="2000" dirty="0"/>
              <a:t> </a:t>
            </a:r>
            <a:r>
              <a:rPr lang="en-US" sz="2000" dirty="0" err="1"/>
              <a:t>Hortikultura</a:t>
            </a:r>
            <a:r>
              <a:rPr lang="en-US" sz="2000" dirty="0"/>
              <a:t> </a:t>
            </a:r>
            <a:r>
              <a:rPr lang="en-US" sz="2000" dirty="0" err="1"/>
              <a:t>terintegrasi</a:t>
            </a:r>
            <a:r>
              <a:rPr lang="en-US" sz="2000" dirty="0"/>
              <a:t> dalam </a:t>
            </a:r>
            <a:r>
              <a:rPr lang="en-US" sz="2000" dirty="0" err="1"/>
              <a:t>sebuah</a:t>
            </a:r>
            <a:r>
              <a:rPr lang="en-US" sz="2000" dirty="0"/>
              <a:t> dashboard </a:t>
            </a:r>
            <a:r>
              <a:rPr lang="en-US" sz="2000" dirty="0" err="1"/>
              <a:t>melalui</a:t>
            </a:r>
            <a:r>
              <a:rPr lang="en-US" sz="2000" dirty="0"/>
              <a:t> SIMEVI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000" dirty="0"/>
              <a:t>Data-data </a:t>
            </a:r>
            <a:r>
              <a:rPr lang="en-US" sz="2000" dirty="0" err="1"/>
              <a:t>tersebut</a:t>
            </a:r>
            <a:r>
              <a:rPr lang="en-US" sz="2000" dirty="0"/>
              <a:t> </a:t>
            </a:r>
            <a:r>
              <a:rPr lang="en-US" sz="2000" dirty="0" err="1"/>
              <a:t>dapat</a:t>
            </a:r>
            <a:r>
              <a:rPr lang="en-US" sz="2000" dirty="0"/>
              <a:t> </a:t>
            </a:r>
            <a:r>
              <a:rPr lang="en-US" sz="2000" dirty="0" err="1"/>
              <a:t>dipantau</a:t>
            </a:r>
            <a:r>
              <a:rPr lang="en-US" sz="2000" dirty="0"/>
              <a:t>, </a:t>
            </a:r>
            <a:r>
              <a:rPr lang="en-US" sz="2000" dirty="0" err="1"/>
              <a:t>dievaluasi</a:t>
            </a:r>
            <a:r>
              <a:rPr lang="en-US" sz="2000" dirty="0"/>
              <a:t>, yang </a:t>
            </a:r>
            <a:r>
              <a:rPr lang="en-US" sz="2000" dirty="0" err="1"/>
              <a:t>menghasilkan</a:t>
            </a:r>
            <a:r>
              <a:rPr lang="en-US" sz="2000" dirty="0"/>
              <a:t> </a:t>
            </a:r>
            <a:r>
              <a:rPr lang="en-US" sz="2000" dirty="0" err="1"/>
              <a:t>rekomendasi</a:t>
            </a:r>
            <a:r>
              <a:rPr lang="en-US" sz="2000" dirty="0"/>
              <a:t> agar </a:t>
            </a:r>
            <a:r>
              <a:rPr lang="en-US" sz="2000" dirty="0" err="1"/>
              <a:t>mudah</a:t>
            </a:r>
            <a:r>
              <a:rPr lang="en-US" sz="2000" dirty="0"/>
              <a:t> dalam </a:t>
            </a:r>
            <a:r>
              <a:rPr lang="en-US" sz="2000" dirty="0" err="1"/>
              <a:t>mengambil</a:t>
            </a:r>
            <a:r>
              <a:rPr lang="en-US" sz="2000" dirty="0"/>
              <a:t> </a:t>
            </a:r>
            <a:r>
              <a:rPr lang="en-US" sz="2000" dirty="0" err="1"/>
              <a:t>keputusan</a:t>
            </a:r>
            <a:r>
              <a:rPr lang="en-US" sz="2000" dirty="0"/>
              <a:t> dan </a:t>
            </a:r>
            <a:r>
              <a:rPr lang="en-US" sz="2000" dirty="0" err="1"/>
              <a:t>merencanakan</a:t>
            </a:r>
            <a:r>
              <a:rPr lang="en-US" sz="2000" dirty="0"/>
              <a:t> Tindakan </a:t>
            </a:r>
            <a:r>
              <a:rPr lang="en-US" sz="2000" dirty="0" err="1"/>
              <a:t>berikutnya</a:t>
            </a:r>
            <a:r>
              <a:rPr lang="en-US" sz="2000" dirty="0"/>
              <a:t>.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000" dirty="0" err="1"/>
              <a:t>SiMevi</a:t>
            </a:r>
            <a:r>
              <a:rPr lang="en-US" sz="2000" dirty="0"/>
              <a:t> </a:t>
            </a:r>
            <a:r>
              <a:rPr lang="en-US" sz="2000" dirty="0" err="1"/>
              <a:t>sebagai</a:t>
            </a:r>
            <a:r>
              <a:rPr lang="en-US" sz="2000" dirty="0"/>
              <a:t> </a:t>
            </a:r>
            <a:r>
              <a:rPr lang="en-US" sz="2000" dirty="0" err="1"/>
              <a:t>langkah</a:t>
            </a:r>
            <a:r>
              <a:rPr lang="en-US" sz="2000" dirty="0"/>
              <a:t> </a:t>
            </a:r>
            <a:r>
              <a:rPr lang="en-US" sz="2000" dirty="0" err="1"/>
              <a:t>awal</a:t>
            </a:r>
            <a:r>
              <a:rPr lang="en-US" sz="2000" dirty="0"/>
              <a:t> </a:t>
            </a:r>
            <a:r>
              <a:rPr lang="en-US" sz="2000" dirty="0" err="1"/>
              <a:t>strategis</a:t>
            </a:r>
            <a:r>
              <a:rPr lang="en-US" sz="2000" dirty="0"/>
              <a:t> </a:t>
            </a:r>
            <a:r>
              <a:rPr lang="en-US" sz="2000" dirty="0" err="1"/>
              <a:t>menuju</a:t>
            </a:r>
            <a:r>
              <a:rPr lang="en-US" sz="2000" dirty="0"/>
              <a:t> SATU DATA HORTIKULTURA INDONESIA</a:t>
            </a:r>
          </a:p>
        </p:txBody>
      </p:sp>
    </p:spTree>
    <p:extLst>
      <p:ext uri="{BB962C8B-B14F-4D97-AF65-F5344CB8AC3E}">
        <p14:creationId xmlns:p14="http://schemas.microsoft.com/office/powerpoint/2010/main" val="1477796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22F99-AC58-4239-93D1-5F82E8FA446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C934F0-CB2B-4CCA-8ACD-7DC054E9281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EA816F6C-B05E-44DB-A324-AD18B1BB28E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60"/>
          <a:stretch/>
        </p:blipFill>
        <p:spPr>
          <a:xfrm>
            <a:off x="0" y="30480"/>
            <a:ext cx="12181840" cy="6167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5025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6BDF39A-90D6-4E53-86D2-526B1DAFA7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137" t="3985" r="19483" b="3908"/>
          <a:stretch/>
        </p:blipFill>
        <p:spPr>
          <a:xfrm>
            <a:off x="0" y="0"/>
            <a:ext cx="12192000" cy="63500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0E126364-954F-4835-90F5-510ED71BD7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solidFill>
                  <a:schemeClr val="tx1"/>
                </a:solidFill>
              </a:rPr>
              <a:t>Mindmap</a:t>
            </a:r>
            <a:r>
              <a:rPr lang="en-US" dirty="0">
                <a:solidFill>
                  <a:schemeClr val="tx1"/>
                </a:solidFill>
              </a:rPr>
              <a:t> Integrasi data</a:t>
            </a:r>
          </a:p>
        </p:txBody>
      </p:sp>
    </p:spTree>
    <p:extLst>
      <p:ext uri="{BB962C8B-B14F-4D97-AF65-F5344CB8AC3E}">
        <p14:creationId xmlns:p14="http://schemas.microsoft.com/office/powerpoint/2010/main" val="34134850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Rectangle: Rounded Corners 134">
            <a:extLst>
              <a:ext uri="{FF2B5EF4-FFF2-40B4-BE49-F238E27FC236}">
                <a16:creationId xmlns:a16="http://schemas.microsoft.com/office/drawing/2014/main" id="{BBFBF7D6-5DF6-40CF-873E-3183A00DD4C7}"/>
              </a:ext>
            </a:extLst>
          </p:cNvPr>
          <p:cNvSpPr/>
          <p:nvPr/>
        </p:nvSpPr>
        <p:spPr>
          <a:xfrm>
            <a:off x="196703" y="807077"/>
            <a:ext cx="11655613" cy="6000790"/>
          </a:xfrm>
          <a:prstGeom prst="roundRect">
            <a:avLst>
              <a:gd name="adj" fmla="val 6992"/>
            </a:avLst>
          </a:prstGeom>
          <a:solidFill>
            <a:schemeClr val="bg1"/>
          </a:solidFill>
          <a:ln w="57150">
            <a:solidFill>
              <a:srgbClr val="CCECFF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ID">
              <a:solidFill>
                <a:prstClr val="white"/>
              </a:solidFill>
            </a:endParaRPr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436FA4AF-839C-4C23-94A1-E623B8D5A980}"/>
              </a:ext>
            </a:extLst>
          </p:cNvPr>
          <p:cNvGraphicFramePr>
            <a:graphicFrameLocks/>
          </p:cNvGraphicFramePr>
          <p:nvPr/>
        </p:nvGraphicFramePr>
        <p:xfrm>
          <a:off x="999962" y="973163"/>
          <a:ext cx="5932717" cy="39087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7" name="TextBox 26">
            <a:extLst>
              <a:ext uri="{FF2B5EF4-FFF2-40B4-BE49-F238E27FC236}">
                <a16:creationId xmlns:a16="http://schemas.microsoft.com/office/drawing/2014/main" id="{370AFDE0-5EF1-457D-8AB6-4F01E78CD959}"/>
              </a:ext>
            </a:extLst>
          </p:cNvPr>
          <p:cNvSpPr txBox="1"/>
          <p:nvPr/>
        </p:nvSpPr>
        <p:spPr>
          <a:xfrm>
            <a:off x="856456" y="743930"/>
            <a:ext cx="6622233" cy="584582"/>
          </a:xfrm>
          <a:prstGeom prst="rect">
            <a:avLst/>
          </a:prstGeom>
          <a:noFill/>
        </p:spPr>
        <p:txBody>
          <a:bodyPr wrap="square" lIns="91248" tIns="45624" rIns="91248" bIns="45624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ID" sz="3200" b="1" dirty="0">
                <a:ln w="9525">
                  <a:solidFill>
                    <a:prstClr val="white"/>
                  </a:solidFill>
                  <a:prstDash val="solid"/>
                </a:ln>
                <a:solidFill>
                  <a:prstClr val="white"/>
                </a:solidFill>
                <a:effectLst>
                  <a:glow rad="139700">
                    <a:srgbClr val="454545"/>
                  </a:glow>
                </a:effectLst>
                <a:latin typeface="Nirmala UI" panose="020B0502040204020203" pitchFamily="34" charset="0"/>
                <a:cs typeface="Nirmala UI" panose="020B0502040204020203" pitchFamily="34" charset="0"/>
              </a:rPr>
              <a:t>REALISASI PER KEWENANGAN</a:t>
            </a:r>
            <a:endParaRPr lang="en-US" sz="3200" b="1" dirty="0">
              <a:ln w="9525">
                <a:solidFill>
                  <a:prstClr val="white"/>
                </a:solidFill>
                <a:prstDash val="solid"/>
              </a:ln>
              <a:solidFill>
                <a:prstClr val="white"/>
              </a:solidFill>
              <a:effectLst>
                <a:glow rad="139700">
                  <a:srgbClr val="454545"/>
                </a:glow>
              </a:effectLst>
              <a:latin typeface="Nirmala UI" panose="020B0502040204020203" pitchFamily="34" charset="0"/>
              <a:cs typeface="Nirmala UI" panose="020B0502040204020203" pitchFamily="34" charset="0"/>
            </a:endParaRPr>
          </a:p>
        </p:txBody>
      </p:sp>
      <p:graphicFrame>
        <p:nvGraphicFramePr>
          <p:cNvPr id="61" name="Chart 60">
            <a:extLst>
              <a:ext uri="{FF2B5EF4-FFF2-40B4-BE49-F238E27FC236}">
                <a16:creationId xmlns:a16="http://schemas.microsoft.com/office/drawing/2014/main" id="{2CB757C5-A312-444B-A492-45685465390C}"/>
              </a:ext>
            </a:extLst>
          </p:cNvPr>
          <p:cNvGraphicFramePr>
            <a:graphicFrameLocks/>
          </p:cNvGraphicFramePr>
          <p:nvPr/>
        </p:nvGraphicFramePr>
        <p:xfrm>
          <a:off x="1685732" y="1226332"/>
          <a:ext cx="5137000" cy="356214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05" name="Rectangle: Rounded Corners 104">
            <a:extLst>
              <a:ext uri="{FF2B5EF4-FFF2-40B4-BE49-F238E27FC236}">
                <a16:creationId xmlns:a16="http://schemas.microsoft.com/office/drawing/2014/main" id="{A2E66864-37FC-4B94-BBD0-63E4EF939EDE}"/>
              </a:ext>
            </a:extLst>
          </p:cNvPr>
          <p:cNvSpPr/>
          <p:nvPr/>
        </p:nvSpPr>
        <p:spPr>
          <a:xfrm>
            <a:off x="7603962" y="1185442"/>
            <a:ext cx="3814741" cy="1328397"/>
          </a:xfrm>
          <a:prstGeom prst="roundRect">
            <a:avLst>
              <a:gd name="adj" fmla="val 18410"/>
            </a:avLst>
          </a:prstGeom>
          <a:solidFill>
            <a:schemeClr val="bg1"/>
          </a:solidFill>
          <a:ln w="38100">
            <a:solidFill>
              <a:srgbClr val="CCECFF"/>
            </a:solidFill>
          </a:ln>
          <a:effectLst>
            <a:outerShdw blurRad="101600" dist="381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ID">
              <a:solidFill>
                <a:prstClr val="white"/>
              </a:solidFill>
            </a:endParaRPr>
          </a:p>
        </p:txBody>
      </p:sp>
      <p:graphicFrame>
        <p:nvGraphicFramePr>
          <p:cNvPr id="64" name="Chart 63">
            <a:extLst>
              <a:ext uri="{FF2B5EF4-FFF2-40B4-BE49-F238E27FC236}">
                <a16:creationId xmlns:a16="http://schemas.microsoft.com/office/drawing/2014/main" id="{054860F7-5FEF-47F6-8474-22771C503B5C}"/>
              </a:ext>
            </a:extLst>
          </p:cNvPr>
          <p:cNvGraphicFramePr/>
          <p:nvPr/>
        </p:nvGraphicFramePr>
        <p:xfrm>
          <a:off x="10009927" y="1195295"/>
          <a:ext cx="1430224" cy="13119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65" name="TextBox 64">
            <a:extLst>
              <a:ext uri="{FF2B5EF4-FFF2-40B4-BE49-F238E27FC236}">
                <a16:creationId xmlns:a16="http://schemas.microsoft.com/office/drawing/2014/main" id="{F5AB1276-49E2-42D0-A492-B683405DD892}"/>
              </a:ext>
            </a:extLst>
          </p:cNvPr>
          <p:cNvSpPr txBox="1"/>
          <p:nvPr/>
        </p:nvSpPr>
        <p:spPr>
          <a:xfrm>
            <a:off x="10316194" y="1633043"/>
            <a:ext cx="804946" cy="523022"/>
          </a:xfrm>
          <a:prstGeom prst="rect">
            <a:avLst/>
          </a:prstGeom>
          <a:noFill/>
        </p:spPr>
        <p:txBody>
          <a:bodyPr wrap="square" lIns="91242" tIns="45622" rIns="91242" bIns="45622" rtlCol="0">
            <a:spAutoFit/>
          </a:bodyPr>
          <a:lstStyle/>
          <a:p>
            <a:pPr algn="ctr" defTabSz="45463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 b="1" dirty="0">
                <a:solidFill>
                  <a:prstClr val="black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98,19 %</a:t>
            </a:r>
            <a:endParaRPr lang="id-ID" sz="1400" b="1" dirty="0">
              <a:solidFill>
                <a:prstClr val="black"/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  <p:sp>
        <p:nvSpPr>
          <p:cNvPr id="66" name="Rounded Rectangle 22">
            <a:extLst>
              <a:ext uri="{FF2B5EF4-FFF2-40B4-BE49-F238E27FC236}">
                <a16:creationId xmlns:a16="http://schemas.microsoft.com/office/drawing/2014/main" id="{A1091BCD-4DE3-42F8-923A-7D37F0D8329D}"/>
              </a:ext>
            </a:extLst>
          </p:cNvPr>
          <p:cNvSpPr/>
          <p:nvPr/>
        </p:nvSpPr>
        <p:spPr>
          <a:xfrm>
            <a:off x="7579890" y="828258"/>
            <a:ext cx="3264623" cy="328255"/>
          </a:xfrm>
          <a:prstGeom prst="roundRect">
            <a:avLst>
              <a:gd name="adj" fmla="val 50000"/>
            </a:avLst>
          </a:prstGeom>
          <a:solidFill>
            <a:srgbClr val="6E2E9D"/>
          </a:solidFill>
          <a:ln>
            <a:solidFill>
              <a:schemeClr val="bg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242" tIns="45622" rIns="91242" bIns="45622" rtlCol="0" anchor="ctr"/>
          <a:lstStyle/>
          <a:p>
            <a:pPr marL="95050" defTabSz="45463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id-ID" sz="1600" b="1" dirty="0">
                <a:solidFill>
                  <a:prstClr val="white"/>
                </a:solidFill>
              </a:rPr>
              <a:t>Kewenangan :</a:t>
            </a:r>
            <a:r>
              <a:rPr lang="en-US" sz="1600" b="1" dirty="0">
                <a:solidFill>
                  <a:prstClr val="white"/>
                </a:solidFill>
              </a:rPr>
              <a:t> </a:t>
            </a:r>
            <a:r>
              <a:rPr lang="en-US" sz="1600" b="1" dirty="0">
                <a:solidFill>
                  <a:srgbClr val="FFFF00"/>
                </a:solidFill>
              </a:rPr>
              <a:t>PUSAT</a:t>
            </a:r>
            <a:endParaRPr lang="id-ID" sz="1600" b="1" dirty="0">
              <a:solidFill>
                <a:srgbClr val="FFFF00"/>
              </a:solidFill>
            </a:endParaRPr>
          </a:p>
        </p:txBody>
      </p:sp>
      <p:sp>
        <p:nvSpPr>
          <p:cNvPr id="68" name="Rounded Rectangle 37">
            <a:extLst>
              <a:ext uri="{FF2B5EF4-FFF2-40B4-BE49-F238E27FC236}">
                <a16:creationId xmlns:a16="http://schemas.microsoft.com/office/drawing/2014/main" id="{EAF06625-15D6-4496-9013-65477F99A8D4}"/>
              </a:ext>
            </a:extLst>
          </p:cNvPr>
          <p:cNvSpPr/>
          <p:nvPr/>
        </p:nvSpPr>
        <p:spPr>
          <a:xfrm>
            <a:off x="7903210" y="2114670"/>
            <a:ext cx="1729714" cy="328255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242" tIns="45622" rIns="91242" bIns="45622" rtlCol="0" anchor="ctr"/>
          <a:lstStyle/>
          <a:p>
            <a:pPr marL="95050" defTabSz="45463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id-ID" sz="1400" b="1" dirty="0">
                <a:solidFill>
                  <a:prstClr val="white"/>
                </a:solidFill>
              </a:rPr>
              <a:t>Jumlah Satker :</a:t>
            </a:r>
            <a:r>
              <a:rPr lang="en-US" sz="1400" b="1" dirty="0">
                <a:solidFill>
                  <a:prstClr val="white"/>
                </a:solidFill>
              </a:rPr>
              <a:t> </a:t>
            </a:r>
            <a:r>
              <a:rPr lang="en-US" sz="1400" b="1" dirty="0">
                <a:solidFill>
                  <a:srgbClr val="FFFF00"/>
                </a:solidFill>
              </a:rPr>
              <a:t>1</a:t>
            </a:r>
            <a:endParaRPr lang="id-ID" sz="1400" b="1" dirty="0">
              <a:solidFill>
                <a:srgbClr val="FFFF00"/>
              </a:solidFill>
            </a:endParaRPr>
          </a:p>
        </p:txBody>
      </p:sp>
      <p:sp>
        <p:nvSpPr>
          <p:cNvPr id="106" name="Rectangle: Rounded Corners 105">
            <a:extLst>
              <a:ext uri="{FF2B5EF4-FFF2-40B4-BE49-F238E27FC236}">
                <a16:creationId xmlns:a16="http://schemas.microsoft.com/office/drawing/2014/main" id="{CCC197BF-E42D-48D7-8C29-33A98E47E1BA}"/>
              </a:ext>
            </a:extLst>
          </p:cNvPr>
          <p:cNvSpPr/>
          <p:nvPr/>
        </p:nvSpPr>
        <p:spPr>
          <a:xfrm>
            <a:off x="7591065" y="2994555"/>
            <a:ext cx="3814741" cy="1328397"/>
          </a:xfrm>
          <a:prstGeom prst="roundRect">
            <a:avLst>
              <a:gd name="adj" fmla="val 18410"/>
            </a:avLst>
          </a:prstGeom>
          <a:solidFill>
            <a:schemeClr val="bg1"/>
          </a:solidFill>
          <a:ln w="38100">
            <a:solidFill>
              <a:srgbClr val="CCECFF"/>
            </a:solidFill>
          </a:ln>
          <a:effectLst>
            <a:outerShdw blurRad="101600" dist="381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ID">
              <a:solidFill>
                <a:prstClr val="white"/>
              </a:solidFill>
            </a:endParaRPr>
          </a:p>
        </p:txBody>
      </p:sp>
      <p:sp>
        <p:nvSpPr>
          <p:cNvPr id="107" name="Rounded Rectangle 5">
            <a:extLst>
              <a:ext uri="{FF2B5EF4-FFF2-40B4-BE49-F238E27FC236}">
                <a16:creationId xmlns:a16="http://schemas.microsoft.com/office/drawing/2014/main" id="{22F88C34-6B95-4266-959F-1A6BA720A822}"/>
              </a:ext>
            </a:extLst>
          </p:cNvPr>
          <p:cNvSpPr/>
          <p:nvPr/>
        </p:nvSpPr>
        <p:spPr>
          <a:xfrm>
            <a:off x="7809503" y="3139997"/>
            <a:ext cx="2631624" cy="772991"/>
          </a:xfrm>
          <a:prstGeom prst="round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91242" tIns="45622" rIns="91242" bIns="45622" rtlCol="0" anchor="ctr"/>
          <a:lstStyle/>
          <a:p>
            <a:pPr defTabSz="45463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ID" sz="1200" kern="0" dirty="0" err="1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Pagu</a:t>
            </a:r>
            <a:r>
              <a:rPr lang="en-ID" sz="1200" kern="0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   : </a:t>
            </a:r>
            <a:r>
              <a:rPr lang="en-ID" sz="1100" kern="0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Rp109,18 M</a:t>
            </a:r>
            <a:endParaRPr lang="en-ID" sz="1200" kern="0" dirty="0">
              <a:solidFill>
                <a:prstClr val="black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defTabSz="45463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ID" sz="1200" b="1" kern="0" dirty="0" err="1">
                <a:solidFill>
                  <a:srgbClr val="5B9BD5">
                    <a:lumMod val="50000"/>
                  </a:srgb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Realisasi</a:t>
            </a:r>
            <a:r>
              <a:rPr lang="en-ID" sz="1200" b="1" kern="0" dirty="0">
                <a:solidFill>
                  <a:srgbClr val="5B9BD5">
                    <a:lumMod val="50000"/>
                  </a:srgb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</a:t>
            </a:r>
            <a:r>
              <a:rPr lang="en-ID" sz="1200" kern="0" dirty="0">
                <a:solidFill>
                  <a:srgbClr val="5B9BD5">
                    <a:lumMod val="50000"/>
                  </a:srgb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</a:t>
            </a:r>
            <a:r>
              <a:rPr lang="en-ID" sz="1200" b="1" kern="0" dirty="0">
                <a:solidFill>
                  <a:srgbClr val="5B9BD5">
                    <a:lumMod val="50000"/>
                  </a:srgb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Rp</a:t>
            </a:r>
            <a:r>
              <a:rPr lang="en-ID" sz="1400" b="1" kern="0" dirty="0">
                <a:solidFill>
                  <a:srgbClr val="5B9BD5">
                    <a:lumMod val="50000"/>
                  </a:srgb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105,15 M</a:t>
            </a:r>
            <a:r>
              <a:rPr lang="en-ID" sz="1200" b="1" kern="0" dirty="0">
                <a:solidFill>
                  <a:srgbClr val="5B9BD5">
                    <a:lumMod val="50000"/>
                  </a:srgb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ID" sz="1200" kern="0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Outstanding : </a:t>
            </a:r>
            <a:r>
              <a:rPr lang="en-ID" sz="1100" kern="0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Rp0,39 M</a:t>
            </a:r>
            <a:endParaRPr lang="id-ID" sz="1200" kern="0" dirty="0">
              <a:solidFill>
                <a:prstClr val="black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8" name="Rectangle: Rounded Corners 107">
            <a:extLst>
              <a:ext uri="{FF2B5EF4-FFF2-40B4-BE49-F238E27FC236}">
                <a16:creationId xmlns:a16="http://schemas.microsoft.com/office/drawing/2014/main" id="{B6609A96-E7FA-47A5-A5C8-C44D577B5729}"/>
              </a:ext>
            </a:extLst>
          </p:cNvPr>
          <p:cNvSpPr/>
          <p:nvPr/>
        </p:nvSpPr>
        <p:spPr>
          <a:xfrm>
            <a:off x="7740010" y="3229288"/>
            <a:ext cx="69493" cy="657573"/>
          </a:xfrm>
          <a:prstGeom prst="roundRect">
            <a:avLst>
              <a:gd name="adj" fmla="val 50000"/>
            </a:avLst>
          </a:prstGeom>
          <a:solidFill>
            <a:srgbClr val="006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ID">
              <a:solidFill>
                <a:prstClr val="white"/>
              </a:solidFill>
            </a:endParaRPr>
          </a:p>
        </p:txBody>
      </p:sp>
      <p:graphicFrame>
        <p:nvGraphicFramePr>
          <p:cNvPr id="70" name="Chart 69">
            <a:extLst>
              <a:ext uri="{FF2B5EF4-FFF2-40B4-BE49-F238E27FC236}">
                <a16:creationId xmlns:a16="http://schemas.microsoft.com/office/drawing/2014/main" id="{BED63A18-9761-4150-9A30-2A7369A7B048}"/>
              </a:ext>
            </a:extLst>
          </p:cNvPr>
          <p:cNvGraphicFramePr/>
          <p:nvPr/>
        </p:nvGraphicFramePr>
        <p:xfrm>
          <a:off x="9999535" y="2992610"/>
          <a:ext cx="1419168" cy="13119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71" name="Rounded Rectangle 22">
            <a:extLst>
              <a:ext uri="{FF2B5EF4-FFF2-40B4-BE49-F238E27FC236}">
                <a16:creationId xmlns:a16="http://schemas.microsoft.com/office/drawing/2014/main" id="{521B811A-EA22-4223-8356-B4C75C92BDD9}"/>
              </a:ext>
            </a:extLst>
          </p:cNvPr>
          <p:cNvSpPr/>
          <p:nvPr/>
        </p:nvSpPr>
        <p:spPr>
          <a:xfrm>
            <a:off x="7616817" y="2662101"/>
            <a:ext cx="3264623" cy="328255"/>
          </a:xfrm>
          <a:prstGeom prst="roundRect">
            <a:avLst>
              <a:gd name="adj" fmla="val 50000"/>
            </a:avLst>
          </a:prstGeom>
          <a:solidFill>
            <a:srgbClr val="C35810"/>
          </a:solidFill>
          <a:ln w="12700">
            <a:solidFill>
              <a:schemeClr val="bg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242" tIns="45622" rIns="91242" bIns="45622" rtlCol="0" anchor="ctr"/>
          <a:lstStyle/>
          <a:p>
            <a:pPr marL="95050" defTabSz="45463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id-ID" sz="1400" b="1" dirty="0">
                <a:solidFill>
                  <a:prstClr val="white"/>
                </a:solidFill>
              </a:rPr>
              <a:t>Kewenangan :</a:t>
            </a:r>
            <a:r>
              <a:rPr lang="en-US" sz="1400" b="1" dirty="0">
                <a:solidFill>
                  <a:prstClr val="white"/>
                </a:solidFill>
              </a:rPr>
              <a:t> </a:t>
            </a:r>
            <a:r>
              <a:rPr lang="en-US" sz="1400" b="1" dirty="0">
                <a:solidFill>
                  <a:srgbClr val="FFFF00"/>
                </a:solidFill>
              </a:rPr>
              <a:t>DEKONSENTRASI</a:t>
            </a:r>
            <a:endParaRPr lang="id-ID" sz="1400" b="1" dirty="0">
              <a:solidFill>
                <a:srgbClr val="FFFF00"/>
              </a:solidFill>
            </a:endParaRPr>
          </a:p>
        </p:txBody>
      </p:sp>
      <p:sp>
        <p:nvSpPr>
          <p:cNvPr id="73" name="Rounded Rectangle 37">
            <a:extLst>
              <a:ext uri="{FF2B5EF4-FFF2-40B4-BE49-F238E27FC236}">
                <a16:creationId xmlns:a16="http://schemas.microsoft.com/office/drawing/2014/main" id="{C5943273-DE8D-4801-8CC2-5437338B050E}"/>
              </a:ext>
            </a:extLst>
          </p:cNvPr>
          <p:cNvSpPr/>
          <p:nvPr/>
        </p:nvSpPr>
        <p:spPr>
          <a:xfrm>
            <a:off x="7935639" y="3926554"/>
            <a:ext cx="1729714" cy="328255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242" tIns="45622" rIns="91242" bIns="45622" rtlCol="0" anchor="ctr"/>
          <a:lstStyle/>
          <a:p>
            <a:pPr marL="95050" defTabSz="45463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id-ID" sz="1400" b="1" dirty="0">
                <a:solidFill>
                  <a:prstClr val="white"/>
                </a:solidFill>
              </a:rPr>
              <a:t>Jumlah Satker :</a:t>
            </a:r>
            <a:r>
              <a:rPr lang="en-US" sz="1400" b="1" dirty="0">
                <a:solidFill>
                  <a:prstClr val="white"/>
                </a:solidFill>
              </a:rPr>
              <a:t> </a:t>
            </a:r>
            <a:r>
              <a:rPr lang="en-US" sz="1400" b="1" dirty="0">
                <a:solidFill>
                  <a:srgbClr val="FFFF00"/>
                </a:solidFill>
              </a:rPr>
              <a:t>34</a:t>
            </a:r>
            <a:endParaRPr lang="id-ID" sz="1400" b="1" dirty="0">
              <a:solidFill>
                <a:srgbClr val="FFFF00"/>
              </a:solidFill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A86D8861-5902-4CFE-B2FC-95D586B75A80}"/>
              </a:ext>
            </a:extLst>
          </p:cNvPr>
          <p:cNvSpPr txBox="1"/>
          <p:nvPr/>
        </p:nvSpPr>
        <p:spPr>
          <a:xfrm>
            <a:off x="10328573" y="3439187"/>
            <a:ext cx="761091" cy="523022"/>
          </a:xfrm>
          <a:prstGeom prst="rect">
            <a:avLst/>
          </a:prstGeom>
          <a:noFill/>
        </p:spPr>
        <p:txBody>
          <a:bodyPr wrap="square" lIns="91242" tIns="45622" rIns="91242" bIns="45622" rtlCol="0">
            <a:spAutoFit/>
          </a:bodyPr>
          <a:lstStyle/>
          <a:p>
            <a:pPr algn="ctr" defTabSz="45463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 b="1" dirty="0">
                <a:solidFill>
                  <a:prstClr val="black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96,31</a:t>
            </a:r>
          </a:p>
          <a:p>
            <a:pPr algn="ctr" defTabSz="45463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 b="1" dirty="0">
                <a:solidFill>
                  <a:prstClr val="black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%</a:t>
            </a:r>
            <a:endParaRPr lang="id-ID" sz="1400" b="1" dirty="0">
              <a:solidFill>
                <a:prstClr val="black"/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  <p:sp>
        <p:nvSpPr>
          <p:cNvPr id="109" name="Rectangle: Rounded Corners 108">
            <a:extLst>
              <a:ext uri="{FF2B5EF4-FFF2-40B4-BE49-F238E27FC236}">
                <a16:creationId xmlns:a16="http://schemas.microsoft.com/office/drawing/2014/main" id="{FDE77F1C-08BB-4466-AB71-242E69676CEF}"/>
              </a:ext>
            </a:extLst>
          </p:cNvPr>
          <p:cNvSpPr/>
          <p:nvPr/>
        </p:nvSpPr>
        <p:spPr>
          <a:xfrm>
            <a:off x="7591065" y="4766441"/>
            <a:ext cx="3814741" cy="1328397"/>
          </a:xfrm>
          <a:prstGeom prst="roundRect">
            <a:avLst>
              <a:gd name="adj" fmla="val 18410"/>
            </a:avLst>
          </a:prstGeom>
          <a:solidFill>
            <a:schemeClr val="bg1"/>
          </a:solidFill>
          <a:ln w="38100">
            <a:solidFill>
              <a:srgbClr val="CCECFF"/>
            </a:solidFill>
          </a:ln>
          <a:effectLst>
            <a:outerShdw blurRad="101600" dist="381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ID">
              <a:solidFill>
                <a:prstClr val="white"/>
              </a:solidFill>
            </a:endParaRPr>
          </a:p>
        </p:txBody>
      </p:sp>
      <p:sp>
        <p:nvSpPr>
          <p:cNvPr id="110" name="Rounded Rectangle 5">
            <a:extLst>
              <a:ext uri="{FF2B5EF4-FFF2-40B4-BE49-F238E27FC236}">
                <a16:creationId xmlns:a16="http://schemas.microsoft.com/office/drawing/2014/main" id="{1FEB48E0-29CB-4C8F-87C7-D08061290DBA}"/>
              </a:ext>
            </a:extLst>
          </p:cNvPr>
          <p:cNvSpPr/>
          <p:nvPr/>
        </p:nvSpPr>
        <p:spPr>
          <a:xfrm>
            <a:off x="7809503" y="4911883"/>
            <a:ext cx="2631624" cy="772991"/>
          </a:xfrm>
          <a:prstGeom prst="round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91242" tIns="45622" rIns="91242" bIns="45622" rtlCol="0" anchor="ctr"/>
          <a:lstStyle/>
          <a:p>
            <a:pPr defTabSz="45463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ID" sz="1200" kern="0" dirty="0" err="1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Pagu</a:t>
            </a:r>
            <a:r>
              <a:rPr lang="en-ID" sz="1200" kern="0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   : </a:t>
            </a:r>
            <a:r>
              <a:rPr lang="en-ID" sz="1100" kern="0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Rp128,16 M</a:t>
            </a:r>
            <a:endParaRPr lang="en-ID" sz="1200" kern="0" dirty="0">
              <a:solidFill>
                <a:prstClr val="black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defTabSz="45463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ID" sz="1200" b="1" kern="0" dirty="0" err="1">
                <a:solidFill>
                  <a:srgbClr val="5B9BD5">
                    <a:lumMod val="50000"/>
                  </a:srgb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Realisasi</a:t>
            </a:r>
            <a:r>
              <a:rPr lang="en-ID" sz="1200" b="1" kern="0" dirty="0">
                <a:solidFill>
                  <a:srgbClr val="5B9BD5">
                    <a:lumMod val="50000"/>
                  </a:srgb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</a:t>
            </a:r>
            <a:r>
              <a:rPr lang="en-ID" sz="1200" kern="0" dirty="0">
                <a:solidFill>
                  <a:srgbClr val="5B9BD5">
                    <a:lumMod val="50000"/>
                  </a:srgb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</a:t>
            </a:r>
            <a:r>
              <a:rPr lang="en-ID" sz="1200" b="1" kern="0" dirty="0">
                <a:solidFill>
                  <a:srgbClr val="5B9BD5">
                    <a:lumMod val="50000"/>
                  </a:srgb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Rp</a:t>
            </a:r>
            <a:r>
              <a:rPr lang="en-ID" sz="1400" b="1" kern="0" dirty="0">
                <a:solidFill>
                  <a:srgbClr val="5B9BD5">
                    <a:lumMod val="50000"/>
                  </a:srgb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124,70 M</a:t>
            </a:r>
            <a:r>
              <a:rPr lang="en-ID" sz="1200" b="1" kern="0" dirty="0">
                <a:solidFill>
                  <a:srgbClr val="5B9BD5">
                    <a:lumMod val="50000"/>
                  </a:srgb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ID" sz="1200" kern="0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Outstanding : </a:t>
            </a:r>
            <a:r>
              <a:rPr lang="en-ID" sz="1100" kern="0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Rp0,02 M</a:t>
            </a:r>
            <a:endParaRPr lang="id-ID" sz="1200" kern="0" dirty="0">
              <a:solidFill>
                <a:prstClr val="black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1" name="Rectangle: Rounded Corners 110">
            <a:extLst>
              <a:ext uri="{FF2B5EF4-FFF2-40B4-BE49-F238E27FC236}">
                <a16:creationId xmlns:a16="http://schemas.microsoft.com/office/drawing/2014/main" id="{32EC9362-1F79-4E91-91BE-C3B8DC802D6C}"/>
              </a:ext>
            </a:extLst>
          </p:cNvPr>
          <p:cNvSpPr/>
          <p:nvPr/>
        </p:nvSpPr>
        <p:spPr>
          <a:xfrm>
            <a:off x="7740010" y="5001174"/>
            <a:ext cx="69493" cy="657573"/>
          </a:xfrm>
          <a:prstGeom prst="roundRect">
            <a:avLst>
              <a:gd name="adj" fmla="val 50000"/>
            </a:avLst>
          </a:prstGeom>
          <a:solidFill>
            <a:srgbClr val="006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ID">
              <a:solidFill>
                <a:prstClr val="white"/>
              </a:solidFill>
            </a:endParaRPr>
          </a:p>
        </p:txBody>
      </p:sp>
      <p:graphicFrame>
        <p:nvGraphicFramePr>
          <p:cNvPr id="78" name="Chart 77">
            <a:extLst>
              <a:ext uri="{FF2B5EF4-FFF2-40B4-BE49-F238E27FC236}">
                <a16:creationId xmlns:a16="http://schemas.microsoft.com/office/drawing/2014/main" id="{18D9A58D-6258-4F68-AB92-91BB0E494EFE}"/>
              </a:ext>
            </a:extLst>
          </p:cNvPr>
          <p:cNvGraphicFramePr/>
          <p:nvPr/>
        </p:nvGraphicFramePr>
        <p:xfrm>
          <a:off x="10038093" y="4753136"/>
          <a:ext cx="1380610" cy="13124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80" name="Rounded Rectangle 37">
            <a:extLst>
              <a:ext uri="{FF2B5EF4-FFF2-40B4-BE49-F238E27FC236}">
                <a16:creationId xmlns:a16="http://schemas.microsoft.com/office/drawing/2014/main" id="{F9753FF9-1CF3-4D78-950D-F4495B1FCB91}"/>
              </a:ext>
            </a:extLst>
          </p:cNvPr>
          <p:cNvSpPr/>
          <p:nvPr/>
        </p:nvSpPr>
        <p:spPr>
          <a:xfrm>
            <a:off x="7973166" y="5722668"/>
            <a:ext cx="1729714" cy="328255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242" tIns="45622" rIns="91242" bIns="45622" rtlCol="0" anchor="ctr"/>
          <a:lstStyle/>
          <a:p>
            <a:pPr marL="95050" defTabSz="45463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id-ID" sz="1400" b="1" dirty="0">
                <a:solidFill>
                  <a:prstClr val="white"/>
                </a:solidFill>
              </a:rPr>
              <a:t>Jumlah Satker :</a:t>
            </a:r>
            <a:r>
              <a:rPr lang="en-US" sz="1400" b="1" dirty="0">
                <a:solidFill>
                  <a:prstClr val="white"/>
                </a:solidFill>
              </a:rPr>
              <a:t> </a:t>
            </a:r>
            <a:r>
              <a:rPr lang="en-US" sz="1400" b="1" dirty="0">
                <a:solidFill>
                  <a:srgbClr val="FFFF00"/>
                </a:solidFill>
              </a:rPr>
              <a:t>47</a:t>
            </a:r>
            <a:endParaRPr lang="id-ID" sz="1400" b="1" dirty="0">
              <a:solidFill>
                <a:srgbClr val="FFFF00"/>
              </a:solidFill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7FCBCD98-4D66-4CA1-9D63-F38E08E2EF3D}"/>
              </a:ext>
            </a:extLst>
          </p:cNvPr>
          <p:cNvSpPr txBox="1"/>
          <p:nvPr/>
        </p:nvSpPr>
        <p:spPr>
          <a:xfrm>
            <a:off x="10383060" y="5208354"/>
            <a:ext cx="664172" cy="523022"/>
          </a:xfrm>
          <a:prstGeom prst="rect">
            <a:avLst/>
          </a:prstGeom>
          <a:noFill/>
        </p:spPr>
        <p:txBody>
          <a:bodyPr wrap="square" lIns="91242" tIns="45622" rIns="91242" bIns="45622" rtlCol="0">
            <a:spAutoFit/>
          </a:bodyPr>
          <a:lstStyle/>
          <a:p>
            <a:pPr algn="ctr" defTabSz="45463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 b="1" dirty="0">
                <a:solidFill>
                  <a:prstClr val="black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97,30</a:t>
            </a:r>
          </a:p>
          <a:p>
            <a:pPr algn="ctr" defTabSz="45463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 b="1" dirty="0">
                <a:solidFill>
                  <a:prstClr val="black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%</a:t>
            </a:r>
            <a:endParaRPr lang="id-ID" sz="1400" b="1" dirty="0">
              <a:solidFill>
                <a:prstClr val="black"/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F1DBBDF-B699-4773-BC57-D200F7273E20}"/>
              </a:ext>
            </a:extLst>
          </p:cNvPr>
          <p:cNvGrpSpPr/>
          <p:nvPr/>
        </p:nvGrpSpPr>
        <p:grpSpPr>
          <a:xfrm>
            <a:off x="897493" y="6190794"/>
            <a:ext cx="5701802" cy="261412"/>
            <a:chOff x="92453" y="6250352"/>
            <a:chExt cx="5701802" cy="261412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D776321C-0D6E-4AAA-9075-1FFC7A870A8E}"/>
                </a:ext>
              </a:extLst>
            </p:cNvPr>
            <p:cNvSpPr/>
            <p:nvPr/>
          </p:nvSpPr>
          <p:spPr>
            <a:xfrm>
              <a:off x="1145192" y="6309624"/>
              <a:ext cx="412955" cy="144000"/>
            </a:xfrm>
            <a:prstGeom prst="rect">
              <a:avLst/>
            </a:prstGeom>
            <a:solidFill>
              <a:srgbClr val="0000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242" tIns="45622" rIns="91242" bIns="45622" rtlCol="0" anchor="ctr"/>
            <a:lstStyle/>
            <a:p>
              <a:pPr algn="ctr" defTabSz="45463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id-ID">
                <a:solidFill>
                  <a:prstClr val="white"/>
                </a:solidFill>
              </a:endParaRP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D72C850D-48AA-48F5-9D1C-3F5E94AAF2FD}"/>
                </a:ext>
              </a:extLst>
            </p:cNvPr>
            <p:cNvSpPr/>
            <p:nvPr/>
          </p:nvSpPr>
          <p:spPr>
            <a:xfrm>
              <a:off x="2299413" y="6309058"/>
              <a:ext cx="412955" cy="1440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242" tIns="45622" rIns="91242" bIns="45622" rtlCol="0" anchor="ctr"/>
            <a:lstStyle/>
            <a:p>
              <a:pPr algn="ctr" defTabSz="45463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id-ID">
                <a:solidFill>
                  <a:prstClr val="white"/>
                </a:solidFill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4B627FD3-F23E-4365-A7F7-89FC0D096D2E}"/>
                </a:ext>
              </a:extLst>
            </p:cNvPr>
            <p:cNvSpPr/>
            <p:nvPr/>
          </p:nvSpPr>
          <p:spPr>
            <a:xfrm>
              <a:off x="4127086" y="6309624"/>
              <a:ext cx="412955" cy="1440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242" tIns="45622" rIns="91242" bIns="45622" rtlCol="0" anchor="ctr"/>
            <a:lstStyle/>
            <a:p>
              <a:pPr algn="ctr" defTabSz="45463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id-ID">
                <a:solidFill>
                  <a:prstClr val="white"/>
                </a:solidFill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E337D00D-DE6D-4CFD-B9C2-945A35CF7BA5}"/>
                </a:ext>
              </a:extLst>
            </p:cNvPr>
            <p:cNvSpPr txBox="1"/>
            <p:nvPr/>
          </p:nvSpPr>
          <p:spPr>
            <a:xfrm>
              <a:off x="92453" y="6250352"/>
              <a:ext cx="5701802" cy="261412"/>
            </a:xfrm>
            <a:prstGeom prst="rect">
              <a:avLst/>
            </a:prstGeom>
            <a:noFill/>
          </p:spPr>
          <p:txBody>
            <a:bodyPr wrap="none" lIns="91242" tIns="45622" rIns="91242" bIns="45622" rtlCol="0">
              <a:spAutoFit/>
            </a:bodyPr>
            <a:lstStyle/>
            <a:p>
              <a:pPr defTabSz="45463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id-ID" sz="1100" b="1" dirty="0">
                  <a:solidFill>
                    <a:prstClr val="black"/>
                  </a:solidFill>
                  <a:latin typeface="Arial" pitchFamily="34" charset="0"/>
                  <a:cs typeface="Arial" pitchFamily="34" charset="0"/>
                </a:rPr>
                <a:t>Keterangan :</a:t>
              </a:r>
              <a:r>
                <a:rPr lang="id-ID" sz="1100" dirty="0">
                  <a:solidFill>
                    <a:prstClr val="black"/>
                  </a:solidFill>
                  <a:latin typeface="Arial" pitchFamily="34" charset="0"/>
                  <a:cs typeface="Arial" pitchFamily="34" charset="0"/>
                </a:rPr>
                <a:t>           </a:t>
              </a:r>
              <a:r>
                <a:rPr lang="en-ID" sz="1100" dirty="0">
                  <a:solidFill>
                    <a:prstClr val="black"/>
                  </a:solidFill>
                  <a:latin typeface="Arial" pitchFamily="34" charset="0"/>
                  <a:cs typeface="Arial" pitchFamily="34" charset="0"/>
                </a:rPr>
                <a:t>    </a:t>
              </a:r>
              <a:r>
                <a:rPr lang="id-ID" sz="1100" dirty="0">
                  <a:solidFill>
                    <a:prstClr val="black"/>
                  </a:solidFill>
                  <a:latin typeface="Arial" pitchFamily="34" charset="0"/>
                  <a:cs typeface="Arial" pitchFamily="34" charset="0"/>
                </a:rPr>
                <a:t>realisasi  </a:t>
              </a:r>
              <a:r>
                <a:rPr lang="en-US" sz="1100" dirty="0">
                  <a:solidFill>
                    <a:prstClr val="black"/>
                  </a:solidFill>
                  <a:latin typeface="Arial" pitchFamily="34" charset="0"/>
                  <a:cs typeface="Arial" pitchFamily="34" charset="0"/>
                </a:rPr>
                <a:t>   </a:t>
              </a:r>
              <a:r>
                <a:rPr lang="id-ID" sz="1100" dirty="0">
                  <a:solidFill>
                    <a:prstClr val="black"/>
                  </a:solidFill>
                  <a:latin typeface="Arial" pitchFamily="34" charset="0"/>
                  <a:cs typeface="Arial" pitchFamily="34" charset="0"/>
                </a:rPr>
                <a:t>          </a:t>
              </a:r>
              <a:r>
                <a:rPr lang="en-ID" sz="1100" dirty="0">
                  <a:solidFill>
                    <a:prstClr val="black"/>
                  </a:solidFill>
                  <a:latin typeface="Arial" pitchFamily="34" charset="0"/>
                  <a:cs typeface="Arial" pitchFamily="34" charset="0"/>
                </a:rPr>
                <a:t>  </a:t>
              </a:r>
              <a:r>
                <a:rPr lang="id-ID" sz="1100" dirty="0" err="1">
                  <a:solidFill>
                    <a:prstClr val="black"/>
                  </a:solidFill>
                  <a:latin typeface="Arial" pitchFamily="34" charset="0"/>
                  <a:cs typeface="Arial" pitchFamily="34" charset="0"/>
                </a:rPr>
                <a:t>outstanding</a:t>
              </a:r>
              <a:r>
                <a:rPr lang="id-ID" sz="1100" dirty="0">
                  <a:solidFill>
                    <a:prstClr val="black"/>
                  </a:solidFill>
                  <a:latin typeface="Arial" pitchFamily="34" charset="0"/>
                  <a:cs typeface="Arial" pitchFamily="34" charset="0"/>
                </a:rPr>
                <a:t> kontrak            </a:t>
              </a:r>
              <a:r>
                <a:rPr lang="en-ID" sz="1100" dirty="0">
                  <a:solidFill>
                    <a:prstClr val="black"/>
                  </a:solidFill>
                  <a:latin typeface="Arial" pitchFamily="34" charset="0"/>
                  <a:cs typeface="Arial" pitchFamily="34" charset="0"/>
                </a:rPr>
                <a:t>    </a:t>
              </a:r>
              <a:r>
                <a:rPr lang="id-ID" sz="1100" dirty="0">
                  <a:solidFill>
                    <a:prstClr val="black"/>
                  </a:solidFill>
                  <a:latin typeface="Arial" pitchFamily="34" charset="0"/>
                  <a:cs typeface="Arial" pitchFamily="34" charset="0"/>
                </a:rPr>
                <a:t>belum terealisasi</a:t>
              </a:r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3BEF1777-C893-4B9A-AD93-871FCDD88BBD}"/>
              </a:ext>
            </a:extLst>
          </p:cNvPr>
          <p:cNvGrpSpPr/>
          <p:nvPr/>
        </p:nvGrpSpPr>
        <p:grpSpPr>
          <a:xfrm>
            <a:off x="2674835" y="4991169"/>
            <a:ext cx="758398" cy="770817"/>
            <a:chOff x="4109567" y="1577392"/>
            <a:chExt cx="1282827" cy="1220977"/>
          </a:xfrm>
        </p:grpSpPr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3F9C08E4-0DD7-43DF-BBA8-58B2EA528EA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977252">
              <a:off x="4109567" y="1607520"/>
              <a:ext cx="505884" cy="551447"/>
            </a:xfrm>
            <a:prstGeom prst="rect">
              <a:avLst/>
            </a:prstGeom>
          </p:spPr>
        </p:pic>
        <p:pic>
          <p:nvPicPr>
            <p:cNvPr id="95" name="Picture 94">
              <a:extLst>
                <a:ext uri="{FF2B5EF4-FFF2-40B4-BE49-F238E27FC236}">
                  <a16:creationId xmlns:a16="http://schemas.microsoft.com/office/drawing/2014/main" id="{97604DA6-491B-4F07-924F-CD98D4EF4DD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71417" y="1577392"/>
              <a:ext cx="1220977" cy="1220977"/>
            </a:xfrm>
            <a:prstGeom prst="rect">
              <a:avLst/>
            </a:prstGeom>
          </p:spPr>
        </p:pic>
      </p:grpSp>
      <p:sp>
        <p:nvSpPr>
          <p:cNvPr id="96" name="TextBox 95">
            <a:extLst>
              <a:ext uri="{FF2B5EF4-FFF2-40B4-BE49-F238E27FC236}">
                <a16:creationId xmlns:a16="http://schemas.microsoft.com/office/drawing/2014/main" id="{1C7F3BD3-4ECF-41ED-8D28-C5B12891035F}"/>
              </a:ext>
            </a:extLst>
          </p:cNvPr>
          <p:cNvSpPr txBox="1"/>
          <p:nvPr/>
        </p:nvSpPr>
        <p:spPr>
          <a:xfrm>
            <a:off x="885613" y="5015684"/>
            <a:ext cx="1820164" cy="630748"/>
          </a:xfrm>
          <a:prstGeom prst="rect">
            <a:avLst/>
          </a:prstGeom>
          <a:noFill/>
        </p:spPr>
        <p:txBody>
          <a:bodyPr wrap="square" lIns="91248" tIns="45624" rIns="91248" bIns="45624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ID" sz="3500" b="1" dirty="0">
                <a:ln w="9525">
                  <a:solidFill>
                    <a:prstClr val="white"/>
                  </a:solidFill>
                  <a:prstDash val="solid"/>
                </a:ln>
                <a:solidFill>
                  <a:prstClr val="white"/>
                </a:solidFill>
                <a:effectLst>
                  <a:glow rad="139700">
                    <a:srgbClr val="454545"/>
                  </a:glow>
                </a:effectLst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97,68 %</a:t>
            </a:r>
          </a:p>
        </p:txBody>
      </p: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id="{727EB770-A7AC-4176-B694-634596690727}"/>
              </a:ext>
            </a:extLst>
          </p:cNvPr>
          <p:cNvSpPr/>
          <p:nvPr/>
        </p:nvSpPr>
        <p:spPr>
          <a:xfrm>
            <a:off x="940914" y="5646432"/>
            <a:ext cx="1713293" cy="115679"/>
          </a:xfrm>
          <a:prstGeom prst="roundRect">
            <a:avLst>
              <a:gd name="adj" fmla="val 33579"/>
            </a:avLst>
          </a:prstGeom>
          <a:solidFill>
            <a:srgbClr val="3936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ID">
              <a:solidFill>
                <a:prstClr val="white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63B44AC-2C52-40C8-BF6F-35E67F1C03A5}"/>
              </a:ext>
            </a:extLst>
          </p:cNvPr>
          <p:cNvGrpSpPr/>
          <p:nvPr/>
        </p:nvGrpSpPr>
        <p:grpSpPr>
          <a:xfrm>
            <a:off x="3510665" y="4950755"/>
            <a:ext cx="3470827" cy="897604"/>
            <a:chOff x="3453862" y="4987709"/>
            <a:chExt cx="3470827" cy="897604"/>
          </a:xfrm>
        </p:grpSpPr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5999D701-1D91-4C9B-AEC5-4822810A6C50}"/>
                </a:ext>
              </a:extLst>
            </p:cNvPr>
            <p:cNvGrpSpPr/>
            <p:nvPr/>
          </p:nvGrpSpPr>
          <p:grpSpPr>
            <a:xfrm>
              <a:off x="3459988" y="4987709"/>
              <a:ext cx="3339919" cy="897604"/>
              <a:chOff x="5718785" y="548755"/>
              <a:chExt cx="3339919" cy="897604"/>
            </a:xfrm>
          </p:grpSpPr>
          <p:sp>
            <p:nvSpPr>
              <p:cNvPr id="99" name="Rounded Rectangle 5">
                <a:extLst>
                  <a:ext uri="{FF2B5EF4-FFF2-40B4-BE49-F238E27FC236}">
                    <a16:creationId xmlns:a16="http://schemas.microsoft.com/office/drawing/2014/main" id="{9FEF1F62-14A2-4363-8AF4-D375085E15E7}"/>
                  </a:ext>
                </a:extLst>
              </p:cNvPr>
              <p:cNvSpPr/>
              <p:nvPr/>
            </p:nvSpPr>
            <p:spPr>
              <a:xfrm>
                <a:off x="5725920" y="1123217"/>
                <a:ext cx="3332784" cy="323142"/>
              </a:xfrm>
              <a:prstGeom prst="round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lIns="91242" tIns="45622" rIns="91242" bIns="45622" rtlCol="0" anchor="ctr"/>
              <a:lstStyle/>
              <a:p>
                <a:pPr defTabSz="45463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ID" sz="1600" b="1" kern="0" dirty="0">
                    <a:solidFill>
                      <a:prstClr val="black"/>
                    </a:solidFill>
                    <a:latin typeface="Nirmala UI" panose="020B0502040204020203" pitchFamily="34" charset="0"/>
                    <a:ea typeface="Nirmala UI" panose="020B0502040204020203" pitchFamily="34" charset="0"/>
                    <a:cs typeface="Nirmala UI" panose="020B0502040204020203" pitchFamily="34" charset="0"/>
                  </a:rPr>
                  <a:t>Outstanding</a:t>
                </a:r>
                <a:r>
                  <a:rPr lang="en-ID" sz="1550" b="1" kern="0" dirty="0">
                    <a:solidFill>
                      <a:prstClr val="black"/>
                    </a:solidFill>
                    <a:latin typeface="Nirmala UI" panose="020B0502040204020203" pitchFamily="34" charset="0"/>
                    <a:ea typeface="Nirmala UI" panose="020B0502040204020203" pitchFamily="34" charset="0"/>
                    <a:cs typeface="Nirmala UI" panose="020B0502040204020203" pitchFamily="34" charset="0"/>
                  </a:rPr>
                  <a:t> </a:t>
                </a:r>
                <a:r>
                  <a:rPr lang="en-ID" sz="1550" b="1" kern="0" dirty="0" err="1">
                    <a:solidFill>
                      <a:prstClr val="black"/>
                    </a:solidFill>
                    <a:latin typeface="Nirmala UI" panose="020B0502040204020203" pitchFamily="34" charset="0"/>
                    <a:ea typeface="Nirmala UI" panose="020B0502040204020203" pitchFamily="34" charset="0"/>
                    <a:cs typeface="Nirmala UI" panose="020B0502040204020203" pitchFamily="34" charset="0"/>
                  </a:rPr>
                  <a:t>Kontrak</a:t>
                </a:r>
                <a:r>
                  <a:rPr lang="en-ID" sz="1550" b="1" kern="0" dirty="0">
                    <a:solidFill>
                      <a:prstClr val="black"/>
                    </a:solidFill>
                    <a:latin typeface="Nirmala UI" panose="020B0502040204020203" pitchFamily="34" charset="0"/>
                    <a:ea typeface="Nirmala UI" panose="020B0502040204020203" pitchFamily="34" charset="0"/>
                    <a:cs typeface="Nirmala UI" panose="020B0502040204020203" pitchFamily="34" charset="0"/>
                  </a:rPr>
                  <a:t> Rp</a:t>
                </a:r>
                <a:r>
                  <a:rPr lang="en-ID" sz="1600" b="1" kern="0" dirty="0">
                    <a:solidFill>
                      <a:prstClr val="black"/>
                    </a:solidFill>
                    <a:latin typeface="Nirmala UI" panose="020B0502040204020203" pitchFamily="34" charset="0"/>
                    <a:ea typeface="Nirmala UI" panose="020B0502040204020203" pitchFamily="34" charset="0"/>
                    <a:cs typeface="Nirmala UI" panose="020B0502040204020203" pitchFamily="34" charset="0"/>
                  </a:rPr>
                  <a:t>1,10</a:t>
                </a:r>
                <a:r>
                  <a:rPr lang="en-ID" sz="1550" b="1" kern="0" dirty="0">
                    <a:solidFill>
                      <a:prstClr val="black"/>
                    </a:solidFill>
                    <a:latin typeface="Nirmala UI" panose="020B0502040204020203" pitchFamily="34" charset="0"/>
                    <a:ea typeface="Nirmala UI" panose="020B0502040204020203" pitchFamily="34" charset="0"/>
                    <a:cs typeface="Nirmala UI" panose="020B0502040204020203" pitchFamily="34" charset="0"/>
                  </a:rPr>
                  <a:t> M</a:t>
                </a:r>
              </a:p>
            </p:txBody>
          </p:sp>
          <p:sp>
            <p:nvSpPr>
              <p:cNvPr id="100" name="Rounded Rectangle 5">
                <a:extLst>
                  <a:ext uri="{FF2B5EF4-FFF2-40B4-BE49-F238E27FC236}">
                    <a16:creationId xmlns:a16="http://schemas.microsoft.com/office/drawing/2014/main" id="{76A7B103-902C-44F7-90E0-01394A7E6D40}"/>
                  </a:ext>
                </a:extLst>
              </p:cNvPr>
              <p:cNvSpPr/>
              <p:nvPr/>
            </p:nvSpPr>
            <p:spPr>
              <a:xfrm>
                <a:off x="5718785" y="548755"/>
                <a:ext cx="3124768" cy="342701"/>
              </a:xfrm>
              <a:prstGeom prst="round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lIns="91242" tIns="45622" rIns="91242" bIns="45622" rtlCol="0" anchor="ctr"/>
              <a:lstStyle/>
              <a:p>
                <a:pPr defTabSz="45463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ID" b="1" kern="0" dirty="0" err="1">
                    <a:solidFill>
                      <a:prstClr val="black"/>
                    </a:solidFill>
                    <a:latin typeface="Nirmala UI" panose="020B0502040204020203" pitchFamily="34" charset="0"/>
                    <a:ea typeface="Nirmala UI" panose="020B0502040204020203" pitchFamily="34" charset="0"/>
                    <a:cs typeface="Nirmala UI" panose="020B0502040204020203" pitchFamily="34" charset="0"/>
                  </a:rPr>
                  <a:t>Alokasi</a:t>
                </a:r>
                <a:r>
                  <a:rPr lang="en-ID" b="1" kern="0" dirty="0">
                    <a:solidFill>
                      <a:prstClr val="black"/>
                    </a:solidFill>
                    <a:latin typeface="Nirmala UI" panose="020B0502040204020203" pitchFamily="34" charset="0"/>
                    <a:ea typeface="Nirmala UI" panose="020B0502040204020203" pitchFamily="34" charset="0"/>
                    <a:cs typeface="Nirmala UI" panose="020B0502040204020203" pitchFamily="34" charset="0"/>
                  </a:rPr>
                  <a:t> </a:t>
                </a:r>
                <a:r>
                  <a:rPr lang="en-ID" b="1" kern="0" dirty="0" err="1">
                    <a:solidFill>
                      <a:prstClr val="black"/>
                    </a:solidFill>
                    <a:latin typeface="Nirmala UI" panose="020B0502040204020203" pitchFamily="34" charset="0"/>
                    <a:ea typeface="Nirmala UI" panose="020B0502040204020203" pitchFamily="34" charset="0"/>
                    <a:cs typeface="Nirmala UI" panose="020B0502040204020203" pitchFamily="34" charset="0"/>
                  </a:rPr>
                  <a:t>Pagu</a:t>
                </a:r>
                <a:r>
                  <a:rPr lang="en-ID" b="1" kern="0" dirty="0">
                    <a:solidFill>
                      <a:prstClr val="black"/>
                    </a:solidFill>
                    <a:latin typeface="Nirmala UI" panose="020B0502040204020203" pitchFamily="34" charset="0"/>
                    <a:ea typeface="Nirmala UI" panose="020B0502040204020203" pitchFamily="34" charset="0"/>
                    <a:cs typeface="Nirmala UI" panose="020B0502040204020203" pitchFamily="34" charset="0"/>
                  </a:rPr>
                  <a:t> </a:t>
                </a:r>
                <a:r>
                  <a:rPr lang="en-ID" sz="1600" b="1" kern="0" dirty="0">
                    <a:solidFill>
                      <a:prstClr val="black"/>
                    </a:solidFill>
                    <a:latin typeface="Nirmala UI" panose="020B0502040204020203" pitchFamily="34" charset="0"/>
                    <a:ea typeface="Nirmala UI" panose="020B0502040204020203" pitchFamily="34" charset="0"/>
                    <a:cs typeface="Nirmala UI" panose="020B0502040204020203" pitchFamily="34" charset="0"/>
                  </a:rPr>
                  <a:t>Rp</a:t>
                </a:r>
                <a:r>
                  <a:rPr lang="en-ID" sz="2000" b="1" kern="0" dirty="0">
                    <a:solidFill>
                      <a:prstClr val="black"/>
                    </a:solidFill>
                    <a:latin typeface="Nirmala UI" panose="020B0502040204020203" pitchFamily="34" charset="0"/>
                    <a:ea typeface="Nirmala UI" panose="020B0502040204020203" pitchFamily="34" charset="0"/>
                    <a:cs typeface="Nirmala UI" panose="020B0502040204020203" pitchFamily="34" charset="0"/>
                  </a:rPr>
                  <a:t>625,19</a:t>
                </a:r>
                <a:r>
                  <a:rPr lang="en-ID" sz="1600" b="1" kern="0" dirty="0">
                    <a:solidFill>
                      <a:prstClr val="black"/>
                    </a:solidFill>
                    <a:latin typeface="Nirmala UI" panose="020B0502040204020203" pitchFamily="34" charset="0"/>
                    <a:ea typeface="Nirmala UI" panose="020B0502040204020203" pitchFamily="34" charset="0"/>
                    <a:cs typeface="Nirmala UI" panose="020B0502040204020203" pitchFamily="34" charset="0"/>
                  </a:rPr>
                  <a:t> M</a:t>
                </a:r>
              </a:p>
            </p:txBody>
          </p:sp>
        </p:grpSp>
        <p:sp>
          <p:nvSpPr>
            <p:cNvPr id="101" name="Rounded Rectangle 5">
              <a:extLst>
                <a:ext uri="{FF2B5EF4-FFF2-40B4-BE49-F238E27FC236}">
                  <a16:creationId xmlns:a16="http://schemas.microsoft.com/office/drawing/2014/main" id="{527787F0-E06C-4B96-AD4B-B070527FDB23}"/>
                </a:ext>
              </a:extLst>
            </p:cNvPr>
            <p:cNvSpPr/>
            <p:nvPr/>
          </p:nvSpPr>
          <p:spPr>
            <a:xfrm>
              <a:off x="3453862" y="5291409"/>
              <a:ext cx="3470827" cy="323142"/>
            </a:xfrm>
            <a:prstGeom prst="round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91242" tIns="45622" rIns="91242" bIns="45622" rtlCol="0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ID" sz="1600" b="1" kern="0" dirty="0" err="1">
                  <a:solidFill>
                    <a:prstClr val="black"/>
                  </a:solidFill>
                  <a:latin typeface="Nirmala UI" panose="020B0502040204020203" pitchFamily="34" charset="0"/>
                  <a:ea typeface="Nirmala UI" panose="020B0502040204020203" pitchFamily="34" charset="0"/>
                  <a:cs typeface="Nirmala UI" panose="020B0502040204020203" pitchFamily="34" charset="0"/>
                </a:rPr>
                <a:t>Realisasi</a:t>
              </a:r>
              <a:r>
                <a:rPr lang="en-ID" sz="1600" b="1" kern="0" dirty="0">
                  <a:solidFill>
                    <a:prstClr val="black"/>
                  </a:solidFill>
                  <a:latin typeface="Nirmala UI" panose="020B0502040204020203" pitchFamily="34" charset="0"/>
                  <a:ea typeface="Nirmala UI" panose="020B0502040204020203" pitchFamily="34" charset="0"/>
                  <a:cs typeface="Nirmala UI" panose="020B0502040204020203" pitchFamily="34" charset="0"/>
                </a:rPr>
                <a:t> Rp610,70 M</a:t>
              </a:r>
            </a:p>
          </p:txBody>
        </p:sp>
      </p:grpSp>
      <p:sp>
        <p:nvSpPr>
          <p:cNvPr id="102" name="Rectangle 101">
            <a:extLst>
              <a:ext uri="{FF2B5EF4-FFF2-40B4-BE49-F238E27FC236}">
                <a16:creationId xmlns:a16="http://schemas.microsoft.com/office/drawing/2014/main" id="{4A6FFAB9-402E-42A3-87A8-857C64DF831D}"/>
              </a:ext>
            </a:extLst>
          </p:cNvPr>
          <p:cNvSpPr/>
          <p:nvPr/>
        </p:nvSpPr>
        <p:spPr>
          <a:xfrm>
            <a:off x="8543864" y="6198600"/>
            <a:ext cx="2988458" cy="2446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defRPr/>
            </a:pPr>
            <a:r>
              <a:rPr lang="id-ID" sz="1100" b="1" i="1" dirty="0">
                <a:solidFill>
                  <a:prstClr val="black"/>
                </a:solidFill>
              </a:rPr>
              <a:t>Sumber : OMSPAN pertanggal </a:t>
            </a:r>
            <a:r>
              <a:rPr lang="en-ID" sz="1100" b="1" i="1" dirty="0">
                <a:solidFill>
                  <a:prstClr val="black"/>
                </a:solidFill>
              </a:rPr>
              <a:t> 11 </a:t>
            </a:r>
            <a:r>
              <a:rPr lang="en-ID" sz="1100" b="1" i="1" dirty="0" err="1">
                <a:solidFill>
                  <a:prstClr val="black"/>
                </a:solidFill>
              </a:rPr>
              <a:t>Januari</a:t>
            </a:r>
            <a:r>
              <a:rPr lang="en-ID" sz="1100" b="1" i="1" dirty="0">
                <a:solidFill>
                  <a:prstClr val="black"/>
                </a:solidFill>
              </a:rPr>
              <a:t> 2021</a:t>
            </a:r>
            <a:endParaRPr lang="en-US" sz="1600" b="1" i="1" dirty="0">
              <a:solidFill>
                <a:prstClr val="black"/>
              </a:solidFill>
            </a:endParaRPr>
          </a:p>
        </p:txBody>
      </p:sp>
      <p:sp>
        <p:nvSpPr>
          <p:cNvPr id="103" name="Rounded Rectangle 5">
            <a:extLst>
              <a:ext uri="{FF2B5EF4-FFF2-40B4-BE49-F238E27FC236}">
                <a16:creationId xmlns:a16="http://schemas.microsoft.com/office/drawing/2014/main" id="{41C0448B-61EF-471A-8A3D-B820EBC30CBA}"/>
              </a:ext>
            </a:extLst>
          </p:cNvPr>
          <p:cNvSpPr/>
          <p:nvPr/>
        </p:nvSpPr>
        <p:spPr>
          <a:xfrm>
            <a:off x="7822400" y="1330884"/>
            <a:ext cx="2631624" cy="772991"/>
          </a:xfrm>
          <a:prstGeom prst="round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91242" tIns="45622" rIns="91242" bIns="45622" rtlCol="0" anchor="ctr"/>
          <a:lstStyle/>
          <a:p>
            <a:pPr defTabSz="45463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ID" sz="1200" kern="0" dirty="0" err="1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Pagu</a:t>
            </a:r>
            <a:r>
              <a:rPr lang="en-ID" sz="1200" kern="0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   : </a:t>
            </a:r>
            <a:r>
              <a:rPr lang="en-ID" sz="1100" kern="0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Rp387,85 M</a:t>
            </a:r>
            <a:endParaRPr lang="en-ID" sz="1200" kern="0" dirty="0">
              <a:solidFill>
                <a:prstClr val="black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defTabSz="45463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ID" sz="1200" b="1" kern="0" dirty="0" err="1">
                <a:solidFill>
                  <a:srgbClr val="5B9BD5">
                    <a:lumMod val="50000"/>
                  </a:srgb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Realisasi</a:t>
            </a:r>
            <a:r>
              <a:rPr lang="en-ID" sz="1200" b="1" kern="0" dirty="0">
                <a:solidFill>
                  <a:srgbClr val="5B9BD5">
                    <a:lumMod val="50000"/>
                  </a:srgb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</a:t>
            </a:r>
            <a:r>
              <a:rPr lang="en-ID" sz="1200" kern="0" dirty="0">
                <a:solidFill>
                  <a:srgbClr val="5B9BD5">
                    <a:lumMod val="50000"/>
                  </a:srgb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</a:t>
            </a:r>
            <a:r>
              <a:rPr lang="en-ID" sz="1200" b="1" kern="0" dirty="0">
                <a:solidFill>
                  <a:srgbClr val="5B9BD5">
                    <a:lumMod val="50000"/>
                  </a:srgb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Rp</a:t>
            </a:r>
            <a:r>
              <a:rPr lang="en-ID" sz="1400" b="1" kern="0" dirty="0">
                <a:solidFill>
                  <a:srgbClr val="5B9BD5">
                    <a:lumMod val="50000"/>
                  </a:srgb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380,85 M</a:t>
            </a:r>
            <a:r>
              <a:rPr lang="en-ID" sz="1200" b="1" kern="0" dirty="0">
                <a:solidFill>
                  <a:srgbClr val="5B9BD5">
                    <a:lumMod val="50000"/>
                  </a:srgb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ID" sz="1200" kern="0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Outstanding : </a:t>
            </a:r>
            <a:r>
              <a:rPr lang="en-ID" sz="1100" kern="0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Rp0,70 M</a:t>
            </a:r>
            <a:endParaRPr lang="id-ID" sz="1200" kern="0" dirty="0">
              <a:solidFill>
                <a:prstClr val="black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4" name="Rectangle: Rounded Corners 103">
            <a:extLst>
              <a:ext uri="{FF2B5EF4-FFF2-40B4-BE49-F238E27FC236}">
                <a16:creationId xmlns:a16="http://schemas.microsoft.com/office/drawing/2014/main" id="{27A2FED1-6038-43B4-8167-131067F24E97}"/>
              </a:ext>
            </a:extLst>
          </p:cNvPr>
          <p:cNvSpPr/>
          <p:nvPr/>
        </p:nvSpPr>
        <p:spPr>
          <a:xfrm>
            <a:off x="7752907" y="1420175"/>
            <a:ext cx="69493" cy="657573"/>
          </a:xfrm>
          <a:prstGeom prst="roundRect">
            <a:avLst>
              <a:gd name="adj" fmla="val 50000"/>
            </a:avLst>
          </a:prstGeom>
          <a:solidFill>
            <a:srgbClr val="006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ID">
              <a:solidFill>
                <a:prstClr val="white"/>
              </a:solidFill>
            </a:endParaRPr>
          </a:p>
        </p:txBody>
      </p:sp>
      <p:sp>
        <p:nvSpPr>
          <p:cNvPr id="112" name="Rounded Rectangle 22">
            <a:extLst>
              <a:ext uri="{FF2B5EF4-FFF2-40B4-BE49-F238E27FC236}">
                <a16:creationId xmlns:a16="http://schemas.microsoft.com/office/drawing/2014/main" id="{BFE011EE-B4A4-4EF4-B921-2B85854F9A0D}"/>
              </a:ext>
            </a:extLst>
          </p:cNvPr>
          <p:cNvSpPr/>
          <p:nvPr/>
        </p:nvSpPr>
        <p:spPr>
          <a:xfrm>
            <a:off x="7603963" y="4421294"/>
            <a:ext cx="3276000" cy="328255"/>
          </a:xfrm>
          <a:prstGeom prst="roundRect">
            <a:avLst>
              <a:gd name="adj" fmla="val 50000"/>
            </a:avLst>
          </a:prstGeom>
          <a:solidFill>
            <a:srgbClr val="006400"/>
          </a:solidFill>
          <a:ln>
            <a:solidFill>
              <a:schemeClr val="bg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242" tIns="45622" rIns="91242" bIns="45622" rtlCol="0" anchor="ctr"/>
          <a:lstStyle/>
          <a:p>
            <a:pPr marL="95050" defTabSz="45463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id-ID" sz="1400" b="1" dirty="0">
                <a:solidFill>
                  <a:prstClr val="white"/>
                </a:solidFill>
              </a:rPr>
              <a:t>Kewenangan :</a:t>
            </a:r>
            <a:r>
              <a:rPr lang="en-US" sz="1400" b="1" dirty="0">
                <a:solidFill>
                  <a:prstClr val="white"/>
                </a:solidFill>
              </a:rPr>
              <a:t> </a:t>
            </a:r>
            <a:r>
              <a:rPr lang="en-US" sz="1400" b="1" dirty="0">
                <a:solidFill>
                  <a:srgbClr val="FFFF00"/>
                </a:solidFill>
              </a:rPr>
              <a:t>TUGAS PEMBANTUAN</a:t>
            </a:r>
            <a:endParaRPr lang="id-ID" sz="1400" b="1" dirty="0">
              <a:solidFill>
                <a:srgbClr val="FFFF00"/>
              </a:solidFill>
            </a:endParaRPr>
          </a:p>
        </p:txBody>
      </p:sp>
      <p:pic>
        <p:nvPicPr>
          <p:cNvPr id="136" name="Picture 135" descr="Background pattern&#10;&#10;Description automatically generated">
            <a:extLst>
              <a:ext uri="{FF2B5EF4-FFF2-40B4-BE49-F238E27FC236}">
                <a16:creationId xmlns:a16="http://schemas.microsoft.com/office/drawing/2014/main" id="{3F923B4C-E312-47D7-8A24-9CD675756193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04" t="71452" r="59583" b="20486"/>
          <a:stretch/>
        </p:blipFill>
        <p:spPr>
          <a:xfrm>
            <a:off x="492357" y="682211"/>
            <a:ext cx="262898" cy="581903"/>
          </a:xfrm>
          <a:prstGeom prst="roundRect">
            <a:avLst>
              <a:gd name="adj" fmla="val 24963"/>
            </a:avLst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ECCA911F-22F2-4479-B785-36548711B5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Contoh</a:t>
            </a:r>
            <a:r>
              <a:rPr lang="en-US" dirty="0"/>
              <a:t> Dashboard KPI </a:t>
            </a:r>
            <a:r>
              <a:rPr lang="en-US" dirty="0" err="1"/>
              <a:t>Ditjen</a:t>
            </a:r>
            <a:r>
              <a:rPr lang="en-US" dirty="0"/>
              <a:t> </a:t>
            </a:r>
            <a:r>
              <a:rPr lang="en-US" dirty="0" err="1"/>
              <a:t>Hortikultura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05659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51E8AC3-4DF7-4C42-9A9C-81C5F854DBCE}"/>
              </a:ext>
            </a:extLst>
          </p:cNvPr>
          <p:cNvSpPr/>
          <p:nvPr/>
        </p:nvSpPr>
        <p:spPr>
          <a:xfrm>
            <a:off x="7608151" y="239753"/>
            <a:ext cx="4161998" cy="1102468"/>
          </a:xfrm>
          <a:prstGeom prst="roundRect">
            <a:avLst>
              <a:gd name="adj" fmla="val 21056"/>
            </a:avLst>
          </a:prstGeom>
          <a:solidFill>
            <a:schemeClr val="bg1"/>
          </a:solidFill>
          <a:ln w="57150">
            <a:solidFill>
              <a:schemeClr val="bg1">
                <a:lumMod val="9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ID">
              <a:solidFill>
                <a:prstClr val="white"/>
              </a:solidFill>
            </a:endParaRPr>
          </a:p>
        </p:txBody>
      </p:sp>
      <p:sp>
        <p:nvSpPr>
          <p:cNvPr id="107" name="Rectangle: Rounded Corners 106">
            <a:extLst>
              <a:ext uri="{FF2B5EF4-FFF2-40B4-BE49-F238E27FC236}">
                <a16:creationId xmlns:a16="http://schemas.microsoft.com/office/drawing/2014/main" id="{3C802BC8-BDEB-4887-A984-CEB182C5CCC0}"/>
              </a:ext>
            </a:extLst>
          </p:cNvPr>
          <p:cNvSpPr/>
          <p:nvPr/>
        </p:nvSpPr>
        <p:spPr>
          <a:xfrm>
            <a:off x="6216891" y="4531160"/>
            <a:ext cx="5742225" cy="2005788"/>
          </a:xfrm>
          <a:prstGeom prst="roundRect">
            <a:avLst>
              <a:gd name="adj" fmla="val 6016"/>
            </a:avLst>
          </a:prstGeom>
          <a:solidFill>
            <a:schemeClr val="bg1"/>
          </a:solidFill>
          <a:ln w="38100">
            <a:solidFill>
              <a:srgbClr val="CCECFF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ID">
              <a:solidFill>
                <a:prstClr val="white"/>
              </a:solidFill>
            </a:endParaRPr>
          </a:p>
        </p:txBody>
      </p:sp>
      <p:sp>
        <p:nvSpPr>
          <p:cNvPr id="106" name="Rectangle: Rounded Corners 105">
            <a:extLst>
              <a:ext uri="{FF2B5EF4-FFF2-40B4-BE49-F238E27FC236}">
                <a16:creationId xmlns:a16="http://schemas.microsoft.com/office/drawing/2014/main" id="{1394A67A-3683-491A-B0B6-106F5BDFC238}"/>
              </a:ext>
            </a:extLst>
          </p:cNvPr>
          <p:cNvSpPr/>
          <p:nvPr/>
        </p:nvSpPr>
        <p:spPr>
          <a:xfrm>
            <a:off x="6217337" y="1845307"/>
            <a:ext cx="5742225" cy="2000149"/>
          </a:xfrm>
          <a:prstGeom prst="roundRect">
            <a:avLst>
              <a:gd name="adj" fmla="val 6016"/>
            </a:avLst>
          </a:prstGeom>
          <a:solidFill>
            <a:schemeClr val="bg1"/>
          </a:solidFill>
          <a:ln w="38100">
            <a:solidFill>
              <a:srgbClr val="CCECFF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ID">
              <a:solidFill>
                <a:prstClr val="white"/>
              </a:solidFill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BD8CFB43-67B0-449E-95CA-1A1E7244FDDD}"/>
              </a:ext>
            </a:extLst>
          </p:cNvPr>
          <p:cNvSpPr/>
          <p:nvPr/>
        </p:nvSpPr>
        <p:spPr>
          <a:xfrm>
            <a:off x="193012" y="1821081"/>
            <a:ext cx="5788650" cy="4706857"/>
          </a:xfrm>
          <a:prstGeom prst="roundRect">
            <a:avLst>
              <a:gd name="adj" fmla="val 6016"/>
            </a:avLst>
          </a:prstGeom>
          <a:solidFill>
            <a:schemeClr val="bg1"/>
          </a:solidFill>
          <a:ln w="38100">
            <a:solidFill>
              <a:srgbClr val="CCECFF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ID">
              <a:solidFill>
                <a:prstClr val="white"/>
              </a:solidFill>
            </a:endParaRPr>
          </a:p>
        </p:txBody>
      </p:sp>
      <p:sp>
        <p:nvSpPr>
          <p:cNvPr id="121" name="Rounded Rectangle 5">
            <a:extLst>
              <a:ext uri="{FF2B5EF4-FFF2-40B4-BE49-F238E27FC236}">
                <a16:creationId xmlns:a16="http://schemas.microsoft.com/office/drawing/2014/main" id="{E5A28D07-1F19-4C83-82F0-F2F4C586A5BD}"/>
              </a:ext>
            </a:extLst>
          </p:cNvPr>
          <p:cNvSpPr/>
          <p:nvPr/>
        </p:nvSpPr>
        <p:spPr>
          <a:xfrm>
            <a:off x="533993" y="4597596"/>
            <a:ext cx="2387784" cy="362655"/>
          </a:xfrm>
          <a:prstGeom prst="round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91242" tIns="45622" rIns="91242" bIns="45622" rtlCol="0" anchor="ctr"/>
          <a:lstStyle/>
          <a:p>
            <a:pPr defTabSz="45463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ID" sz="1400" kern="0" dirty="0" err="1">
                <a:solidFill>
                  <a:srgbClr val="002060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Perlindungan</a:t>
            </a:r>
            <a:r>
              <a:rPr lang="en-ID" sz="1400" kern="0" dirty="0">
                <a:solidFill>
                  <a:srgbClr val="002060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 </a:t>
            </a:r>
            <a:r>
              <a:rPr lang="en-ID" sz="1400" kern="0" dirty="0" err="1">
                <a:solidFill>
                  <a:srgbClr val="002060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Hortikultura</a:t>
            </a:r>
            <a:endParaRPr lang="id-ID" sz="1400" kern="0" dirty="0">
              <a:solidFill>
                <a:srgbClr val="002060"/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  <p:sp>
        <p:nvSpPr>
          <p:cNvPr id="66" name="Rounded Rectangle 5">
            <a:extLst>
              <a:ext uri="{FF2B5EF4-FFF2-40B4-BE49-F238E27FC236}">
                <a16:creationId xmlns:a16="http://schemas.microsoft.com/office/drawing/2014/main" id="{6939F4FA-6451-4FD9-A3FE-06F375089234}"/>
              </a:ext>
            </a:extLst>
          </p:cNvPr>
          <p:cNvSpPr/>
          <p:nvPr/>
        </p:nvSpPr>
        <p:spPr>
          <a:xfrm>
            <a:off x="723079" y="4844103"/>
            <a:ext cx="2631624" cy="772991"/>
          </a:xfrm>
          <a:prstGeom prst="round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91242" tIns="45622" rIns="91242" bIns="45622" rtlCol="0" anchor="ctr"/>
          <a:lstStyle/>
          <a:p>
            <a:pPr defTabSz="45463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ID" sz="1200" kern="0" dirty="0" err="1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Pagu</a:t>
            </a:r>
            <a:r>
              <a:rPr lang="en-ID" sz="1200" kern="0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   : </a:t>
            </a:r>
            <a:r>
              <a:rPr lang="en-ID" sz="1100" kern="0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Rp39,05 M</a:t>
            </a:r>
            <a:endParaRPr lang="en-ID" sz="1200" kern="0" dirty="0">
              <a:solidFill>
                <a:prstClr val="black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defTabSz="45463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ID" sz="1200" b="1" kern="0" dirty="0" err="1">
                <a:solidFill>
                  <a:srgbClr val="5B9BD5">
                    <a:lumMod val="50000"/>
                  </a:srgb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Realisasi</a:t>
            </a:r>
            <a:r>
              <a:rPr lang="en-ID" sz="1200" b="1" kern="0" dirty="0">
                <a:solidFill>
                  <a:srgbClr val="5B9BD5">
                    <a:lumMod val="50000"/>
                  </a:srgb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</a:t>
            </a:r>
            <a:r>
              <a:rPr lang="en-ID" sz="1200" kern="0" dirty="0">
                <a:solidFill>
                  <a:srgbClr val="5B9BD5">
                    <a:lumMod val="50000"/>
                  </a:srgb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</a:t>
            </a:r>
            <a:r>
              <a:rPr lang="en-ID" sz="1200" b="1" kern="0" dirty="0">
                <a:solidFill>
                  <a:srgbClr val="5B9BD5">
                    <a:lumMod val="50000"/>
                  </a:srgb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Rp</a:t>
            </a:r>
            <a:r>
              <a:rPr lang="en-ID" sz="1400" b="1" kern="0" dirty="0">
                <a:solidFill>
                  <a:srgbClr val="5B9BD5">
                    <a:lumMod val="50000"/>
                  </a:srgb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38,76 M</a:t>
            </a:r>
            <a:r>
              <a:rPr lang="en-ID" sz="1200" b="1" kern="0" dirty="0">
                <a:solidFill>
                  <a:srgbClr val="5B9BD5">
                    <a:lumMod val="50000"/>
                  </a:srgb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ID" sz="1200" kern="0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Outstanding : </a:t>
            </a:r>
            <a:r>
              <a:rPr lang="en-ID" sz="1100" kern="0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</a:t>
            </a:r>
            <a:endParaRPr lang="id-ID" sz="1200" kern="0" dirty="0">
              <a:solidFill>
                <a:prstClr val="black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5CBD0A50-8AC6-4A22-BC25-8DA7C5D1AD34}"/>
              </a:ext>
            </a:extLst>
          </p:cNvPr>
          <p:cNvGrpSpPr/>
          <p:nvPr/>
        </p:nvGrpSpPr>
        <p:grpSpPr>
          <a:xfrm>
            <a:off x="181295" y="4605885"/>
            <a:ext cx="574516" cy="985082"/>
            <a:chOff x="468224" y="4346123"/>
            <a:chExt cx="574516" cy="985082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0F741E6A-8442-428D-A33E-3A1FA7233982}"/>
                </a:ext>
              </a:extLst>
            </p:cNvPr>
            <p:cNvSpPr/>
            <p:nvPr/>
          </p:nvSpPr>
          <p:spPr>
            <a:xfrm>
              <a:off x="940515" y="4673632"/>
              <a:ext cx="69493" cy="657573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ID">
                <a:solidFill>
                  <a:prstClr val="white"/>
                </a:solidFill>
              </a:endParaRPr>
            </a:p>
          </p:txBody>
        </p:sp>
        <p:sp>
          <p:nvSpPr>
            <p:cNvPr id="101" name="Rounded Rectangle 5">
              <a:extLst>
                <a:ext uri="{FF2B5EF4-FFF2-40B4-BE49-F238E27FC236}">
                  <a16:creationId xmlns:a16="http://schemas.microsoft.com/office/drawing/2014/main" id="{2D4D6DF4-9925-4496-9A79-4B9154094DA8}"/>
                </a:ext>
              </a:extLst>
            </p:cNvPr>
            <p:cNvSpPr/>
            <p:nvPr/>
          </p:nvSpPr>
          <p:spPr>
            <a:xfrm>
              <a:off x="468224" y="4346123"/>
              <a:ext cx="574516" cy="468455"/>
            </a:xfrm>
            <a:prstGeom prst="round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91242" tIns="45622" rIns="91242" bIns="45622" rtlCol="0" anchor="ctr"/>
            <a:lstStyle/>
            <a:p>
              <a:pPr defTabSz="45463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ID" sz="3600" b="1" kern="0" dirty="0">
                  <a:solidFill>
                    <a:srgbClr val="70AD47">
                      <a:lumMod val="50000"/>
                    </a:srgbClr>
                  </a:solidFill>
                  <a:latin typeface="Nirmala UI" panose="020B0502040204020203" pitchFamily="34" charset="0"/>
                  <a:ea typeface="Nirmala UI" panose="020B0502040204020203" pitchFamily="34" charset="0"/>
                  <a:cs typeface="Nirmala UI" panose="020B0502040204020203" pitchFamily="34" charset="0"/>
                </a:rPr>
                <a:t>2</a:t>
              </a:r>
              <a:endParaRPr lang="id-ID" sz="3600" b="1" kern="0" dirty="0">
                <a:solidFill>
                  <a:srgbClr val="70AD47">
                    <a:lumMod val="50000"/>
                  </a:srgbClr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endParaRPr>
            </a:p>
          </p:txBody>
        </p:sp>
      </p:grpSp>
      <p:sp>
        <p:nvSpPr>
          <p:cNvPr id="110" name="Rounded Rectangle 5">
            <a:extLst>
              <a:ext uri="{FF2B5EF4-FFF2-40B4-BE49-F238E27FC236}">
                <a16:creationId xmlns:a16="http://schemas.microsoft.com/office/drawing/2014/main" id="{BFEDCE55-B73D-4F00-AA8A-B3B1BF04D879}"/>
              </a:ext>
            </a:extLst>
          </p:cNvPr>
          <p:cNvSpPr/>
          <p:nvPr/>
        </p:nvSpPr>
        <p:spPr>
          <a:xfrm>
            <a:off x="544794" y="2581120"/>
            <a:ext cx="2387784" cy="362655"/>
          </a:xfrm>
          <a:prstGeom prst="round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91242" tIns="45622" rIns="91242" bIns="45622" rtlCol="0" anchor="ctr"/>
          <a:lstStyle/>
          <a:p>
            <a:pPr defTabSz="45463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id-ID" sz="1400" kern="0" dirty="0">
                <a:solidFill>
                  <a:srgbClr val="002060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Sayuran &amp; Tanaman Obat </a:t>
            </a:r>
          </a:p>
        </p:txBody>
      </p:sp>
      <p:sp>
        <p:nvSpPr>
          <p:cNvPr id="111" name="Rounded Rectangle 5">
            <a:extLst>
              <a:ext uri="{FF2B5EF4-FFF2-40B4-BE49-F238E27FC236}">
                <a16:creationId xmlns:a16="http://schemas.microsoft.com/office/drawing/2014/main" id="{3EAEE0E0-500D-4ECD-985F-44B606A6C8D6}"/>
              </a:ext>
            </a:extLst>
          </p:cNvPr>
          <p:cNvSpPr/>
          <p:nvPr/>
        </p:nvSpPr>
        <p:spPr>
          <a:xfrm>
            <a:off x="742758" y="2800990"/>
            <a:ext cx="2631624" cy="772991"/>
          </a:xfrm>
          <a:prstGeom prst="round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91242" tIns="45622" rIns="91242" bIns="45622" rtlCol="0" anchor="ctr"/>
          <a:lstStyle/>
          <a:p>
            <a:pPr defTabSz="45463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ID" sz="1200" kern="0" dirty="0" err="1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Pagu</a:t>
            </a:r>
            <a:r>
              <a:rPr lang="en-ID" sz="1200" kern="0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   : </a:t>
            </a:r>
            <a:r>
              <a:rPr lang="en-ID" sz="1100" kern="0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Rp127,44 M</a:t>
            </a:r>
            <a:endParaRPr lang="en-ID" sz="1200" kern="0" dirty="0">
              <a:solidFill>
                <a:prstClr val="black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defTabSz="45463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ID" sz="1200" b="1" kern="0" dirty="0" err="1">
                <a:solidFill>
                  <a:srgbClr val="5B9BD5">
                    <a:lumMod val="50000"/>
                  </a:srgb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Realisasi</a:t>
            </a:r>
            <a:r>
              <a:rPr lang="en-ID" sz="1200" b="1" kern="0" dirty="0">
                <a:solidFill>
                  <a:srgbClr val="5B9BD5">
                    <a:lumMod val="50000"/>
                  </a:srgb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</a:t>
            </a:r>
            <a:r>
              <a:rPr lang="en-ID" sz="1200" kern="0" dirty="0">
                <a:solidFill>
                  <a:srgbClr val="5B9BD5">
                    <a:lumMod val="50000"/>
                  </a:srgb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</a:t>
            </a:r>
            <a:r>
              <a:rPr lang="en-ID" sz="1200" b="1" kern="0" dirty="0">
                <a:solidFill>
                  <a:srgbClr val="5B9BD5">
                    <a:lumMod val="50000"/>
                  </a:srgb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Rp</a:t>
            </a:r>
            <a:r>
              <a:rPr lang="en-ID" sz="1400" b="1" kern="0" dirty="0">
                <a:solidFill>
                  <a:srgbClr val="5B9BD5">
                    <a:lumMod val="50000"/>
                  </a:srgb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125,74 M</a:t>
            </a:r>
            <a:r>
              <a:rPr lang="en-ID" sz="1200" b="1" kern="0" dirty="0">
                <a:solidFill>
                  <a:srgbClr val="5B9BD5">
                    <a:lumMod val="50000"/>
                  </a:srgb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ID" sz="1200" kern="0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Outstanding : </a:t>
            </a:r>
            <a:r>
              <a:rPr lang="en-ID" sz="1100" kern="0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Rp0,55 M</a:t>
            </a:r>
            <a:endParaRPr lang="id-ID" sz="1200" kern="0" dirty="0">
              <a:solidFill>
                <a:prstClr val="black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2" name="Rectangle: Rounded Corners 111">
            <a:extLst>
              <a:ext uri="{FF2B5EF4-FFF2-40B4-BE49-F238E27FC236}">
                <a16:creationId xmlns:a16="http://schemas.microsoft.com/office/drawing/2014/main" id="{958C8BA3-BA20-4B91-8392-B8D8E7E64EB9}"/>
              </a:ext>
            </a:extLst>
          </p:cNvPr>
          <p:cNvSpPr/>
          <p:nvPr/>
        </p:nvSpPr>
        <p:spPr>
          <a:xfrm>
            <a:off x="673265" y="2890281"/>
            <a:ext cx="69493" cy="657573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ID">
              <a:solidFill>
                <a:prstClr val="white"/>
              </a:solidFill>
            </a:endParaRPr>
          </a:p>
        </p:txBody>
      </p:sp>
      <p:sp>
        <p:nvSpPr>
          <p:cNvPr id="116" name="Rounded Rectangle 5">
            <a:extLst>
              <a:ext uri="{FF2B5EF4-FFF2-40B4-BE49-F238E27FC236}">
                <a16:creationId xmlns:a16="http://schemas.microsoft.com/office/drawing/2014/main" id="{E197335A-CAF1-4400-8FCB-D04D8E4AD16F}"/>
              </a:ext>
            </a:extLst>
          </p:cNvPr>
          <p:cNvSpPr/>
          <p:nvPr/>
        </p:nvSpPr>
        <p:spPr>
          <a:xfrm>
            <a:off x="200974" y="2536139"/>
            <a:ext cx="574516" cy="468455"/>
          </a:xfrm>
          <a:prstGeom prst="round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91242" tIns="45622" rIns="91242" bIns="45622" rtlCol="0" anchor="ctr"/>
          <a:lstStyle/>
          <a:p>
            <a:pPr defTabSz="45463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ID" sz="3600" b="1" kern="0" dirty="0">
                <a:solidFill>
                  <a:srgbClr val="70AD47">
                    <a:lumMod val="50000"/>
                  </a:srgbClr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1</a:t>
            </a:r>
            <a:endParaRPr lang="id-ID" sz="3600" b="1" kern="0" dirty="0">
              <a:solidFill>
                <a:srgbClr val="70AD47">
                  <a:lumMod val="50000"/>
                </a:srgbClr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  <p:sp>
        <p:nvSpPr>
          <p:cNvPr id="118" name="Rounded Rectangle 5">
            <a:extLst>
              <a:ext uri="{FF2B5EF4-FFF2-40B4-BE49-F238E27FC236}">
                <a16:creationId xmlns:a16="http://schemas.microsoft.com/office/drawing/2014/main" id="{0A41BD64-FEE3-44DF-8150-D12423D6EE55}"/>
              </a:ext>
            </a:extLst>
          </p:cNvPr>
          <p:cNvSpPr/>
          <p:nvPr/>
        </p:nvSpPr>
        <p:spPr>
          <a:xfrm>
            <a:off x="3455689" y="2543694"/>
            <a:ext cx="2387784" cy="362655"/>
          </a:xfrm>
          <a:prstGeom prst="round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91242" tIns="45622" rIns="91242" bIns="45622" rtlCol="0" anchor="ctr"/>
          <a:lstStyle/>
          <a:p>
            <a:pPr defTabSz="45463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ID" sz="1400" kern="0" dirty="0" err="1">
                <a:solidFill>
                  <a:srgbClr val="002060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Perbenihan</a:t>
            </a:r>
            <a:r>
              <a:rPr lang="en-ID" sz="1400" kern="0" dirty="0">
                <a:solidFill>
                  <a:srgbClr val="002060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 </a:t>
            </a:r>
            <a:r>
              <a:rPr lang="en-ID" sz="1400" kern="0" dirty="0" err="1">
                <a:solidFill>
                  <a:srgbClr val="002060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Hortikultura</a:t>
            </a:r>
            <a:endParaRPr lang="id-ID" sz="1400" kern="0" dirty="0">
              <a:solidFill>
                <a:srgbClr val="002060"/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  <p:sp>
        <p:nvSpPr>
          <p:cNvPr id="123" name="Rounded Rectangle 5">
            <a:extLst>
              <a:ext uri="{FF2B5EF4-FFF2-40B4-BE49-F238E27FC236}">
                <a16:creationId xmlns:a16="http://schemas.microsoft.com/office/drawing/2014/main" id="{338CC3FE-5574-4DB7-8E98-C1634A04D22D}"/>
              </a:ext>
            </a:extLst>
          </p:cNvPr>
          <p:cNvSpPr/>
          <p:nvPr/>
        </p:nvSpPr>
        <p:spPr>
          <a:xfrm>
            <a:off x="3644775" y="2790201"/>
            <a:ext cx="2361231" cy="772991"/>
          </a:xfrm>
          <a:prstGeom prst="round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91242" tIns="45622" rIns="91242" bIns="45622" rtlCol="0" anchor="ctr"/>
          <a:lstStyle/>
          <a:p>
            <a:pPr defTabSz="45463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ID" sz="1200" kern="0" dirty="0" err="1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Pagu</a:t>
            </a:r>
            <a:r>
              <a:rPr lang="en-ID" sz="1200" kern="0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   : </a:t>
            </a:r>
            <a:r>
              <a:rPr lang="en-ID" sz="1100" kern="0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Rp180,69 M</a:t>
            </a:r>
            <a:endParaRPr lang="en-ID" sz="1200" kern="0" dirty="0">
              <a:solidFill>
                <a:prstClr val="black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defTabSz="45463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ID" sz="1200" b="1" kern="0" dirty="0" err="1">
                <a:solidFill>
                  <a:srgbClr val="5B9BD5">
                    <a:lumMod val="50000"/>
                  </a:srgb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Realisasi</a:t>
            </a:r>
            <a:r>
              <a:rPr lang="en-ID" sz="1200" b="1" kern="0" dirty="0">
                <a:solidFill>
                  <a:srgbClr val="5B9BD5">
                    <a:lumMod val="50000"/>
                  </a:srgb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</a:t>
            </a:r>
            <a:r>
              <a:rPr lang="en-ID" sz="1200" kern="0" dirty="0">
                <a:solidFill>
                  <a:srgbClr val="5B9BD5">
                    <a:lumMod val="50000"/>
                  </a:srgb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</a:t>
            </a:r>
            <a:r>
              <a:rPr lang="en-ID" sz="1200" b="1" kern="0" dirty="0">
                <a:solidFill>
                  <a:srgbClr val="5B9BD5">
                    <a:lumMod val="50000"/>
                  </a:srgb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Rp</a:t>
            </a:r>
            <a:r>
              <a:rPr lang="en-ID" sz="1400" b="1" kern="0" dirty="0">
                <a:solidFill>
                  <a:srgbClr val="5B9BD5">
                    <a:lumMod val="50000"/>
                  </a:srgb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174,47 M</a:t>
            </a:r>
            <a:r>
              <a:rPr lang="en-ID" sz="1200" b="1" kern="0" dirty="0">
                <a:solidFill>
                  <a:srgbClr val="5B9BD5">
                    <a:lumMod val="50000"/>
                  </a:srgb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ID" sz="1200" kern="0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Outstanding : </a:t>
            </a:r>
            <a:r>
              <a:rPr lang="en-ID" sz="1100" kern="0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Rp0,54 M</a:t>
            </a:r>
            <a:endParaRPr lang="id-ID" sz="1200" kern="0" dirty="0">
              <a:solidFill>
                <a:prstClr val="black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4" name="Rectangle: Rounded Corners 123">
            <a:extLst>
              <a:ext uri="{FF2B5EF4-FFF2-40B4-BE49-F238E27FC236}">
                <a16:creationId xmlns:a16="http://schemas.microsoft.com/office/drawing/2014/main" id="{30468BB7-657E-4053-A923-80FF067CAD7E}"/>
              </a:ext>
            </a:extLst>
          </p:cNvPr>
          <p:cNvSpPr/>
          <p:nvPr/>
        </p:nvSpPr>
        <p:spPr>
          <a:xfrm>
            <a:off x="3575282" y="2879492"/>
            <a:ext cx="69493" cy="657573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ID">
              <a:solidFill>
                <a:prstClr val="white"/>
              </a:solidFill>
            </a:endParaRPr>
          </a:p>
        </p:txBody>
      </p:sp>
      <p:sp>
        <p:nvSpPr>
          <p:cNvPr id="131" name="Rounded Rectangle 5">
            <a:extLst>
              <a:ext uri="{FF2B5EF4-FFF2-40B4-BE49-F238E27FC236}">
                <a16:creationId xmlns:a16="http://schemas.microsoft.com/office/drawing/2014/main" id="{D10DF3CC-A770-4AE3-9D93-5FBACF3D1727}"/>
              </a:ext>
            </a:extLst>
          </p:cNvPr>
          <p:cNvSpPr/>
          <p:nvPr/>
        </p:nvSpPr>
        <p:spPr>
          <a:xfrm>
            <a:off x="3087124" y="2555878"/>
            <a:ext cx="574516" cy="468455"/>
          </a:xfrm>
          <a:prstGeom prst="round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91242" tIns="45622" rIns="91242" bIns="45622" rtlCol="0" anchor="ctr"/>
          <a:lstStyle/>
          <a:p>
            <a:pPr defTabSz="45463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ID" sz="3600" b="1" kern="0" dirty="0">
                <a:solidFill>
                  <a:srgbClr val="70AD47">
                    <a:lumMod val="50000"/>
                  </a:srgbClr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3</a:t>
            </a:r>
            <a:endParaRPr lang="id-ID" sz="3600" b="1" kern="0" dirty="0">
              <a:solidFill>
                <a:srgbClr val="70AD47">
                  <a:lumMod val="50000"/>
                </a:srgbClr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  <p:graphicFrame>
        <p:nvGraphicFramePr>
          <p:cNvPr id="136" name="Chart 135">
            <a:extLst>
              <a:ext uri="{FF2B5EF4-FFF2-40B4-BE49-F238E27FC236}">
                <a16:creationId xmlns:a16="http://schemas.microsoft.com/office/drawing/2014/main" id="{81CF4EB3-7007-433C-9182-EF907F30A913}"/>
              </a:ext>
            </a:extLst>
          </p:cNvPr>
          <p:cNvGraphicFramePr/>
          <p:nvPr/>
        </p:nvGraphicFramePr>
        <p:xfrm>
          <a:off x="9622482" y="5528103"/>
          <a:ext cx="1835429" cy="10590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37" name="Rounded Rectangle 5">
            <a:extLst>
              <a:ext uri="{FF2B5EF4-FFF2-40B4-BE49-F238E27FC236}">
                <a16:creationId xmlns:a16="http://schemas.microsoft.com/office/drawing/2014/main" id="{5C061054-990D-411C-86F5-78B14CF9DE80}"/>
              </a:ext>
            </a:extLst>
          </p:cNvPr>
          <p:cNvSpPr/>
          <p:nvPr/>
        </p:nvSpPr>
        <p:spPr>
          <a:xfrm>
            <a:off x="7061396" y="5227740"/>
            <a:ext cx="2387784" cy="362655"/>
          </a:xfrm>
          <a:prstGeom prst="roundRect">
            <a:avLst>
              <a:gd name="adj" fmla="val 0"/>
            </a:avLst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91242" tIns="45622" rIns="91242" bIns="45622" rtlCol="0" anchor="ctr"/>
          <a:lstStyle/>
          <a:p>
            <a:pPr defTabSz="45463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ID" sz="1400" kern="0" dirty="0" err="1">
                <a:solidFill>
                  <a:srgbClr val="002060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Dukungan</a:t>
            </a:r>
            <a:r>
              <a:rPr lang="en-ID" sz="1400" kern="0" dirty="0">
                <a:solidFill>
                  <a:srgbClr val="002060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 </a:t>
            </a:r>
            <a:r>
              <a:rPr lang="en-ID" sz="1400" kern="0" dirty="0" err="1">
                <a:solidFill>
                  <a:srgbClr val="002060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Manajemen</a:t>
            </a:r>
            <a:endParaRPr lang="id-ID" sz="1400" kern="0" dirty="0">
              <a:solidFill>
                <a:srgbClr val="002060"/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  <p:sp>
        <p:nvSpPr>
          <p:cNvPr id="138" name="Rounded Rectangle 5">
            <a:extLst>
              <a:ext uri="{FF2B5EF4-FFF2-40B4-BE49-F238E27FC236}">
                <a16:creationId xmlns:a16="http://schemas.microsoft.com/office/drawing/2014/main" id="{E9C33E17-E727-4B74-8E41-A85BF7BB841A}"/>
              </a:ext>
            </a:extLst>
          </p:cNvPr>
          <p:cNvSpPr/>
          <p:nvPr/>
        </p:nvSpPr>
        <p:spPr>
          <a:xfrm>
            <a:off x="7259360" y="5610594"/>
            <a:ext cx="3405591" cy="772991"/>
          </a:xfrm>
          <a:prstGeom prst="round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91242" tIns="45622" rIns="91242" bIns="45622" rtlCol="0" anchor="ctr"/>
          <a:lstStyle/>
          <a:p>
            <a:pPr defTabSz="45463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ID" sz="1400" kern="0" dirty="0" err="1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Pagu</a:t>
            </a:r>
            <a:r>
              <a:rPr lang="en-ID" sz="1400" kern="0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   : </a:t>
            </a:r>
            <a:r>
              <a:rPr lang="en-ID" sz="1200" kern="0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Rp108,61 M</a:t>
            </a:r>
            <a:endParaRPr lang="en-ID" sz="1400" kern="0" dirty="0">
              <a:solidFill>
                <a:prstClr val="black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defTabSz="45463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ID" sz="1400" b="1" kern="0" dirty="0" err="1">
                <a:solidFill>
                  <a:srgbClr val="5B9BD5">
                    <a:lumMod val="50000"/>
                  </a:srgb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Realisasi</a:t>
            </a:r>
            <a:r>
              <a:rPr lang="en-ID" sz="1400" b="1" kern="0" dirty="0">
                <a:solidFill>
                  <a:srgbClr val="5B9BD5">
                    <a:lumMod val="50000"/>
                  </a:srgb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</a:t>
            </a:r>
            <a:r>
              <a:rPr lang="en-ID" sz="1400" kern="0" dirty="0">
                <a:solidFill>
                  <a:srgbClr val="5B9BD5">
                    <a:lumMod val="50000"/>
                  </a:srgb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</a:t>
            </a:r>
            <a:r>
              <a:rPr lang="en-ID" sz="1200" b="1" kern="0" dirty="0">
                <a:solidFill>
                  <a:srgbClr val="5B9BD5">
                    <a:lumMod val="50000"/>
                  </a:srgb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Rp</a:t>
            </a:r>
            <a:r>
              <a:rPr lang="en-ID" sz="1400" b="1" kern="0" dirty="0">
                <a:solidFill>
                  <a:srgbClr val="5B9BD5">
                    <a:lumMod val="50000"/>
                  </a:srgb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105,85 M (97,46 %)</a:t>
            </a:r>
          </a:p>
          <a:p>
            <a:pPr defTabSz="45463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ID" sz="1400" kern="0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Outstanding : -</a:t>
            </a:r>
            <a:endParaRPr lang="id-ID" sz="1400" kern="0" dirty="0">
              <a:solidFill>
                <a:prstClr val="black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BF2D782-8A77-4AEE-8430-447260498CF8}"/>
              </a:ext>
            </a:extLst>
          </p:cNvPr>
          <p:cNvGrpSpPr/>
          <p:nvPr/>
        </p:nvGrpSpPr>
        <p:grpSpPr>
          <a:xfrm>
            <a:off x="6717576" y="5182759"/>
            <a:ext cx="574516" cy="1144882"/>
            <a:chOff x="4631003" y="1874602"/>
            <a:chExt cx="574516" cy="1144882"/>
          </a:xfrm>
        </p:grpSpPr>
        <p:sp>
          <p:nvSpPr>
            <p:cNvPr id="139" name="Rectangle: Rounded Corners 138">
              <a:extLst>
                <a:ext uri="{FF2B5EF4-FFF2-40B4-BE49-F238E27FC236}">
                  <a16:creationId xmlns:a16="http://schemas.microsoft.com/office/drawing/2014/main" id="{ED70EC71-EDCD-4DD7-947E-3204EAF37EBA}"/>
                </a:ext>
              </a:extLst>
            </p:cNvPr>
            <p:cNvSpPr/>
            <p:nvPr/>
          </p:nvSpPr>
          <p:spPr>
            <a:xfrm>
              <a:off x="5103294" y="2361911"/>
              <a:ext cx="69493" cy="657573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ID">
                <a:solidFill>
                  <a:prstClr val="white"/>
                </a:solidFill>
              </a:endParaRPr>
            </a:p>
          </p:txBody>
        </p:sp>
        <p:sp>
          <p:nvSpPr>
            <p:cNvPr id="149" name="Rounded Rectangle 5">
              <a:extLst>
                <a:ext uri="{FF2B5EF4-FFF2-40B4-BE49-F238E27FC236}">
                  <a16:creationId xmlns:a16="http://schemas.microsoft.com/office/drawing/2014/main" id="{551984E5-4808-4B38-A3A5-2BC3BFFF1B9B}"/>
                </a:ext>
              </a:extLst>
            </p:cNvPr>
            <p:cNvSpPr/>
            <p:nvPr/>
          </p:nvSpPr>
          <p:spPr>
            <a:xfrm>
              <a:off x="4631003" y="1874602"/>
              <a:ext cx="574516" cy="468455"/>
            </a:xfrm>
            <a:prstGeom prst="round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91242" tIns="45622" rIns="91242" bIns="45622" rtlCol="0" anchor="ctr"/>
            <a:lstStyle/>
            <a:p>
              <a:pPr defTabSz="45463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ID" sz="3600" b="1" kern="0" dirty="0">
                  <a:solidFill>
                    <a:srgbClr val="70AD47">
                      <a:lumMod val="50000"/>
                    </a:srgbClr>
                  </a:solidFill>
                  <a:latin typeface="Nirmala UI" panose="020B0502040204020203" pitchFamily="34" charset="0"/>
                  <a:ea typeface="Nirmala UI" panose="020B0502040204020203" pitchFamily="34" charset="0"/>
                  <a:cs typeface="Nirmala UI" panose="020B0502040204020203" pitchFamily="34" charset="0"/>
                </a:rPr>
                <a:t>6</a:t>
              </a:r>
              <a:endParaRPr lang="id-ID" sz="3600" b="1" kern="0" dirty="0">
                <a:solidFill>
                  <a:srgbClr val="70AD47">
                    <a:lumMod val="50000"/>
                  </a:srgbClr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endParaRPr>
            </a:p>
          </p:txBody>
        </p:sp>
      </p:grpSp>
      <p:sp>
        <p:nvSpPr>
          <p:cNvPr id="153" name="Rectangle 152">
            <a:extLst>
              <a:ext uri="{FF2B5EF4-FFF2-40B4-BE49-F238E27FC236}">
                <a16:creationId xmlns:a16="http://schemas.microsoft.com/office/drawing/2014/main" id="{8EE7E54D-BB94-4A4C-94A5-C729AB0661CD}"/>
              </a:ext>
            </a:extLst>
          </p:cNvPr>
          <p:cNvSpPr/>
          <p:nvPr/>
        </p:nvSpPr>
        <p:spPr>
          <a:xfrm>
            <a:off x="570533" y="6544188"/>
            <a:ext cx="4245980" cy="2446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defRPr/>
            </a:pPr>
            <a:r>
              <a:rPr lang="id-ID" sz="1100" b="1" i="1" dirty="0">
                <a:solidFill>
                  <a:prstClr val="black"/>
                </a:solidFill>
              </a:rPr>
              <a:t>Sumber : OMSPAN pertanggal </a:t>
            </a:r>
            <a:r>
              <a:rPr lang="en-ID" sz="1100" b="1" i="1" dirty="0">
                <a:solidFill>
                  <a:prstClr val="black"/>
                </a:solidFill>
              </a:rPr>
              <a:t> 11 </a:t>
            </a:r>
            <a:r>
              <a:rPr lang="en-ID" sz="1100" b="1" i="1" dirty="0" err="1">
                <a:solidFill>
                  <a:prstClr val="black"/>
                </a:solidFill>
              </a:rPr>
              <a:t>Januari</a:t>
            </a:r>
            <a:r>
              <a:rPr lang="en-ID" sz="1100" b="1" i="1" dirty="0">
                <a:solidFill>
                  <a:prstClr val="black"/>
                </a:solidFill>
              </a:rPr>
              <a:t> 2021</a:t>
            </a:r>
            <a:endParaRPr lang="en-US" sz="1600" b="1" i="1" dirty="0">
              <a:solidFill>
                <a:prstClr val="black"/>
              </a:solidFill>
            </a:endParaRPr>
          </a:p>
        </p:txBody>
      </p:sp>
      <p:sp>
        <p:nvSpPr>
          <p:cNvPr id="158" name="Rounded Rectangle 5">
            <a:extLst>
              <a:ext uri="{FF2B5EF4-FFF2-40B4-BE49-F238E27FC236}">
                <a16:creationId xmlns:a16="http://schemas.microsoft.com/office/drawing/2014/main" id="{B9978BD6-103A-4077-806E-F7769EF1DE16}"/>
              </a:ext>
            </a:extLst>
          </p:cNvPr>
          <p:cNvSpPr/>
          <p:nvPr/>
        </p:nvSpPr>
        <p:spPr>
          <a:xfrm>
            <a:off x="7075181" y="2556316"/>
            <a:ext cx="3772729" cy="362655"/>
          </a:xfrm>
          <a:prstGeom prst="round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91242" tIns="45622" rIns="91242" bIns="45622" rtlCol="0" anchor="ctr"/>
          <a:lstStyle/>
          <a:p>
            <a:pPr defTabSz="45463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 kern="0" dirty="0" err="1">
                <a:solidFill>
                  <a:prstClr val="black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Pengolahan</a:t>
            </a:r>
            <a:r>
              <a:rPr lang="en-US" sz="1400" kern="0" dirty="0">
                <a:solidFill>
                  <a:prstClr val="black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 &amp; </a:t>
            </a:r>
            <a:r>
              <a:rPr lang="en-US" sz="1400" kern="0" dirty="0" err="1">
                <a:solidFill>
                  <a:prstClr val="black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Pemasaran</a:t>
            </a:r>
            <a:r>
              <a:rPr lang="en-US" sz="1400" kern="0" dirty="0">
                <a:solidFill>
                  <a:prstClr val="black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 Hasil </a:t>
            </a:r>
            <a:r>
              <a:rPr lang="en-US" sz="1400" kern="0" dirty="0" err="1">
                <a:solidFill>
                  <a:prstClr val="black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Hortikultura</a:t>
            </a:r>
            <a:r>
              <a:rPr lang="id-ID" sz="1400" kern="0" dirty="0">
                <a:solidFill>
                  <a:prstClr val="black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 </a:t>
            </a:r>
          </a:p>
        </p:txBody>
      </p:sp>
      <p:sp>
        <p:nvSpPr>
          <p:cNvPr id="159" name="Rounded Rectangle 5">
            <a:extLst>
              <a:ext uri="{FF2B5EF4-FFF2-40B4-BE49-F238E27FC236}">
                <a16:creationId xmlns:a16="http://schemas.microsoft.com/office/drawing/2014/main" id="{C8E8F375-36EC-48F6-90E4-38AABBD7DE22}"/>
              </a:ext>
            </a:extLst>
          </p:cNvPr>
          <p:cNvSpPr/>
          <p:nvPr/>
        </p:nvSpPr>
        <p:spPr>
          <a:xfrm>
            <a:off x="7273145" y="2949109"/>
            <a:ext cx="3434183" cy="772991"/>
          </a:xfrm>
          <a:prstGeom prst="round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91242" tIns="45622" rIns="91242" bIns="45622" rtlCol="0" anchor="ctr"/>
          <a:lstStyle/>
          <a:p>
            <a:pPr defTabSz="45463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ID" sz="1400" kern="0" dirty="0" err="1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Pagu</a:t>
            </a:r>
            <a:r>
              <a:rPr lang="en-ID" sz="1400" kern="0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   : </a:t>
            </a:r>
            <a:r>
              <a:rPr lang="en-ID" sz="1200" kern="0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Rp80,76 M</a:t>
            </a:r>
            <a:endParaRPr lang="en-ID" sz="1400" kern="0" dirty="0">
              <a:solidFill>
                <a:prstClr val="black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defTabSz="45463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ID" sz="1400" b="1" kern="0" dirty="0" err="1">
                <a:solidFill>
                  <a:srgbClr val="5B9BD5">
                    <a:lumMod val="50000"/>
                  </a:srgb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Realisasi</a:t>
            </a:r>
            <a:r>
              <a:rPr lang="en-ID" sz="1400" b="1" kern="0" dirty="0">
                <a:solidFill>
                  <a:srgbClr val="5B9BD5">
                    <a:lumMod val="50000"/>
                  </a:srgb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</a:t>
            </a:r>
            <a:r>
              <a:rPr lang="en-ID" sz="1400" kern="0" dirty="0">
                <a:solidFill>
                  <a:srgbClr val="5B9BD5">
                    <a:lumMod val="50000"/>
                  </a:srgb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</a:t>
            </a:r>
            <a:r>
              <a:rPr lang="en-ID" sz="1200" b="1" kern="0" dirty="0">
                <a:solidFill>
                  <a:srgbClr val="5B9BD5">
                    <a:lumMod val="50000"/>
                  </a:srgb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Rp</a:t>
            </a:r>
            <a:r>
              <a:rPr lang="en-ID" sz="1400" b="1" kern="0" dirty="0">
                <a:solidFill>
                  <a:srgbClr val="5B9BD5">
                    <a:lumMod val="50000"/>
                  </a:srgb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79,31 M (98,21 %)</a:t>
            </a:r>
          </a:p>
          <a:p>
            <a:pPr defTabSz="45463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ID" sz="1400" kern="0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Outstanding : </a:t>
            </a:r>
            <a:r>
              <a:rPr lang="en-ID" sz="1200" kern="0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</a:t>
            </a:r>
            <a:endParaRPr lang="id-ID" sz="1400" kern="0" dirty="0">
              <a:solidFill>
                <a:prstClr val="black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96D19E48-293B-4BD0-9585-C876C08AECB7}"/>
              </a:ext>
            </a:extLst>
          </p:cNvPr>
          <p:cNvGrpSpPr/>
          <p:nvPr/>
        </p:nvGrpSpPr>
        <p:grpSpPr>
          <a:xfrm>
            <a:off x="6731362" y="2511335"/>
            <a:ext cx="574516" cy="1144882"/>
            <a:chOff x="8330203" y="4184855"/>
            <a:chExt cx="574516" cy="1144882"/>
          </a:xfrm>
        </p:grpSpPr>
        <p:sp>
          <p:nvSpPr>
            <p:cNvPr id="166" name="Rectangle: Rounded Corners 165">
              <a:extLst>
                <a:ext uri="{FF2B5EF4-FFF2-40B4-BE49-F238E27FC236}">
                  <a16:creationId xmlns:a16="http://schemas.microsoft.com/office/drawing/2014/main" id="{679C5A4E-E43C-418C-B695-D8761B26D6BB}"/>
                </a:ext>
              </a:extLst>
            </p:cNvPr>
            <p:cNvSpPr/>
            <p:nvPr/>
          </p:nvSpPr>
          <p:spPr>
            <a:xfrm>
              <a:off x="8802494" y="4672164"/>
              <a:ext cx="69493" cy="657573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ID" dirty="0">
                <a:solidFill>
                  <a:prstClr val="white"/>
                </a:solidFill>
              </a:endParaRPr>
            </a:p>
          </p:txBody>
        </p:sp>
        <p:sp>
          <p:nvSpPr>
            <p:cNvPr id="176" name="Rounded Rectangle 5">
              <a:extLst>
                <a:ext uri="{FF2B5EF4-FFF2-40B4-BE49-F238E27FC236}">
                  <a16:creationId xmlns:a16="http://schemas.microsoft.com/office/drawing/2014/main" id="{656A921E-6CA4-44BA-B617-3B2FC6C1DB6D}"/>
                </a:ext>
              </a:extLst>
            </p:cNvPr>
            <p:cNvSpPr/>
            <p:nvPr/>
          </p:nvSpPr>
          <p:spPr>
            <a:xfrm>
              <a:off x="8330203" y="4184855"/>
              <a:ext cx="574516" cy="468455"/>
            </a:xfrm>
            <a:prstGeom prst="round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91242" tIns="45622" rIns="91242" bIns="45622" rtlCol="0" anchor="ctr"/>
            <a:lstStyle/>
            <a:p>
              <a:pPr defTabSz="45463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ID" sz="3600" b="1" kern="0" dirty="0">
                  <a:solidFill>
                    <a:srgbClr val="70AD47">
                      <a:lumMod val="50000"/>
                    </a:srgbClr>
                  </a:solidFill>
                  <a:latin typeface="Nirmala UI" panose="020B0502040204020203" pitchFamily="34" charset="0"/>
                  <a:ea typeface="Nirmala UI" panose="020B0502040204020203" pitchFamily="34" charset="0"/>
                  <a:cs typeface="Nirmala UI" panose="020B0502040204020203" pitchFamily="34" charset="0"/>
                </a:rPr>
                <a:t>5</a:t>
              </a:r>
              <a:endParaRPr lang="id-ID" sz="3600" b="1" kern="0" dirty="0">
                <a:solidFill>
                  <a:srgbClr val="70AD47">
                    <a:lumMod val="50000"/>
                  </a:srgbClr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endParaRPr>
            </a:p>
          </p:txBody>
        </p:sp>
      </p:grpSp>
      <p:graphicFrame>
        <p:nvGraphicFramePr>
          <p:cNvPr id="177" name="Chart 176">
            <a:extLst>
              <a:ext uri="{FF2B5EF4-FFF2-40B4-BE49-F238E27FC236}">
                <a16:creationId xmlns:a16="http://schemas.microsoft.com/office/drawing/2014/main" id="{7DBB7DEC-21A1-4CEE-8FEA-26862F67DE74}"/>
              </a:ext>
            </a:extLst>
          </p:cNvPr>
          <p:cNvGraphicFramePr/>
          <p:nvPr/>
        </p:nvGraphicFramePr>
        <p:xfrm>
          <a:off x="3357899" y="5673411"/>
          <a:ext cx="1835429" cy="10590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79" name="Rounded Rectangle 5">
            <a:extLst>
              <a:ext uri="{FF2B5EF4-FFF2-40B4-BE49-F238E27FC236}">
                <a16:creationId xmlns:a16="http://schemas.microsoft.com/office/drawing/2014/main" id="{5A60E1D8-84BC-41B0-A238-40A80D16DFE4}"/>
              </a:ext>
            </a:extLst>
          </p:cNvPr>
          <p:cNvSpPr/>
          <p:nvPr/>
        </p:nvSpPr>
        <p:spPr>
          <a:xfrm>
            <a:off x="3419159" y="4635503"/>
            <a:ext cx="2387784" cy="362655"/>
          </a:xfrm>
          <a:prstGeom prst="round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91242" tIns="45622" rIns="91242" bIns="45622" rtlCol="0" anchor="ctr"/>
          <a:lstStyle/>
          <a:p>
            <a:pPr defTabSz="45463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 kern="0" dirty="0" err="1">
                <a:solidFill>
                  <a:prstClr val="black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Buah</a:t>
            </a:r>
            <a:r>
              <a:rPr lang="en-US" sz="1400" kern="0" dirty="0">
                <a:solidFill>
                  <a:prstClr val="black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 dan </a:t>
            </a:r>
            <a:r>
              <a:rPr lang="en-US" sz="1400" kern="0" dirty="0" err="1">
                <a:solidFill>
                  <a:prstClr val="black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Florikultura</a:t>
            </a:r>
            <a:r>
              <a:rPr lang="id-ID" sz="1400" kern="0" dirty="0">
                <a:solidFill>
                  <a:prstClr val="black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 </a:t>
            </a:r>
          </a:p>
        </p:txBody>
      </p:sp>
      <p:sp>
        <p:nvSpPr>
          <p:cNvPr id="180" name="Rounded Rectangle 5">
            <a:extLst>
              <a:ext uri="{FF2B5EF4-FFF2-40B4-BE49-F238E27FC236}">
                <a16:creationId xmlns:a16="http://schemas.microsoft.com/office/drawing/2014/main" id="{DCFD3253-B13C-4DB6-B5C8-7497CC55960A}"/>
              </a:ext>
            </a:extLst>
          </p:cNvPr>
          <p:cNvSpPr/>
          <p:nvPr/>
        </p:nvSpPr>
        <p:spPr>
          <a:xfrm>
            <a:off x="3617123" y="4855373"/>
            <a:ext cx="2233161" cy="772991"/>
          </a:xfrm>
          <a:prstGeom prst="round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91242" tIns="45622" rIns="91242" bIns="45622" rtlCol="0" anchor="ctr"/>
          <a:lstStyle/>
          <a:p>
            <a:pPr defTabSz="45463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ID" sz="1200" kern="0" dirty="0" err="1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Pagu</a:t>
            </a:r>
            <a:r>
              <a:rPr lang="en-ID" sz="1200" kern="0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   : </a:t>
            </a:r>
            <a:r>
              <a:rPr lang="en-ID" sz="1100" kern="0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Rp88,63 M</a:t>
            </a:r>
            <a:endParaRPr lang="en-ID" sz="1200" kern="0" dirty="0">
              <a:solidFill>
                <a:prstClr val="black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defTabSz="45463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ID" sz="1200" b="1" kern="0" dirty="0" err="1">
                <a:solidFill>
                  <a:srgbClr val="5B9BD5">
                    <a:lumMod val="50000"/>
                  </a:srgb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Realisasi</a:t>
            </a:r>
            <a:r>
              <a:rPr lang="en-ID" sz="1200" b="1" kern="0" dirty="0">
                <a:solidFill>
                  <a:srgbClr val="5B9BD5">
                    <a:lumMod val="50000"/>
                  </a:srgb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</a:t>
            </a:r>
            <a:r>
              <a:rPr lang="en-ID" sz="1200" kern="0" dirty="0">
                <a:solidFill>
                  <a:srgbClr val="5B9BD5">
                    <a:lumMod val="50000"/>
                  </a:srgb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</a:t>
            </a:r>
            <a:r>
              <a:rPr lang="en-ID" sz="1200" b="1" kern="0" dirty="0">
                <a:solidFill>
                  <a:srgbClr val="5B9BD5">
                    <a:lumMod val="50000"/>
                  </a:srgb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Rp</a:t>
            </a:r>
            <a:r>
              <a:rPr lang="en-ID" sz="1400" b="1" kern="0" dirty="0">
                <a:solidFill>
                  <a:srgbClr val="5B9BD5">
                    <a:lumMod val="50000"/>
                  </a:srgb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86,57 M</a:t>
            </a:r>
            <a:r>
              <a:rPr lang="en-ID" sz="1200" b="1" kern="0" dirty="0">
                <a:solidFill>
                  <a:srgbClr val="5B9BD5">
                    <a:lumMod val="50000"/>
                  </a:srgb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ID" sz="1200" kern="0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Outstanding : </a:t>
            </a:r>
            <a:r>
              <a:rPr lang="en-ID" sz="1100" kern="0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Rp0,01 M</a:t>
            </a:r>
            <a:endParaRPr lang="id-ID" sz="1200" kern="0" dirty="0">
              <a:solidFill>
                <a:prstClr val="black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1" name="Rectangle: Rounded Corners 180">
            <a:extLst>
              <a:ext uri="{FF2B5EF4-FFF2-40B4-BE49-F238E27FC236}">
                <a16:creationId xmlns:a16="http://schemas.microsoft.com/office/drawing/2014/main" id="{4AEF5F88-7B44-4399-9D13-2B3CD21A54B5}"/>
              </a:ext>
            </a:extLst>
          </p:cNvPr>
          <p:cNvSpPr/>
          <p:nvPr/>
        </p:nvSpPr>
        <p:spPr>
          <a:xfrm>
            <a:off x="3547630" y="4944664"/>
            <a:ext cx="69493" cy="657573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ID">
              <a:solidFill>
                <a:prstClr val="white"/>
              </a:solidFill>
            </a:endParaRPr>
          </a:p>
        </p:txBody>
      </p:sp>
      <p:sp>
        <p:nvSpPr>
          <p:cNvPr id="185" name="Rounded Rectangle 5">
            <a:extLst>
              <a:ext uri="{FF2B5EF4-FFF2-40B4-BE49-F238E27FC236}">
                <a16:creationId xmlns:a16="http://schemas.microsoft.com/office/drawing/2014/main" id="{09B9B9DB-3C7F-4F84-A36F-B02EAAB09380}"/>
              </a:ext>
            </a:extLst>
          </p:cNvPr>
          <p:cNvSpPr/>
          <p:nvPr/>
        </p:nvSpPr>
        <p:spPr>
          <a:xfrm>
            <a:off x="3075339" y="4590522"/>
            <a:ext cx="574516" cy="468455"/>
          </a:xfrm>
          <a:prstGeom prst="round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91242" tIns="45622" rIns="91242" bIns="45622" rtlCol="0" anchor="ctr"/>
          <a:lstStyle/>
          <a:p>
            <a:pPr defTabSz="45463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ID" sz="3600" b="1" kern="0" dirty="0">
                <a:solidFill>
                  <a:srgbClr val="70AD47">
                    <a:lumMod val="50000"/>
                  </a:srgbClr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4</a:t>
            </a:r>
            <a:endParaRPr lang="id-ID" sz="3600" b="1" kern="0" dirty="0">
              <a:solidFill>
                <a:srgbClr val="70AD47">
                  <a:lumMod val="50000"/>
                </a:srgbClr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  <p:sp>
        <p:nvSpPr>
          <p:cNvPr id="186" name="Rectangle: Rounded Corners 185">
            <a:extLst>
              <a:ext uri="{FF2B5EF4-FFF2-40B4-BE49-F238E27FC236}">
                <a16:creationId xmlns:a16="http://schemas.microsoft.com/office/drawing/2014/main" id="{0FED7282-E1B8-4773-9AD3-23AD24DD0194}"/>
              </a:ext>
            </a:extLst>
          </p:cNvPr>
          <p:cNvSpPr/>
          <p:nvPr/>
        </p:nvSpPr>
        <p:spPr>
          <a:xfrm>
            <a:off x="6247567" y="504787"/>
            <a:ext cx="6209800" cy="425584"/>
          </a:xfrm>
          <a:prstGeom prst="roundRect">
            <a:avLst>
              <a:gd name="adj" fmla="val 25619"/>
            </a:avLst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ID">
              <a:solidFill>
                <a:prstClr val="black"/>
              </a:solidFill>
            </a:endParaRPr>
          </a:p>
        </p:txBody>
      </p:sp>
      <p:sp>
        <p:nvSpPr>
          <p:cNvPr id="188" name="Rectangle: Rounded Corners 187">
            <a:extLst>
              <a:ext uri="{FF2B5EF4-FFF2-40B4-BE49-F238E27FC236}">
                <a16:creationId xmlns:a16="http://schemas.microsoft.com/office/drawing/2014/main" id="{CDB0CBBD-2984-4ECE-8602-6993F6CDC991}"/>
              </a:ext>
            </a:extLst>
          </p:cNvPr>
          <p:cNvSpPr/>
          <p:nvPr/>
        </p:nvSpPr>
        <p:spPr>
          <a:xfrm>
            <a:off x="6256420" y="1086982"/>
            <a:ext cx="3014260" cy="425584"/>
          </a:xfrm>
          <a:prstGeom prst="roundRect">
            <a:avLst>
              <a:gd name="adj" fmla="val 25619"/>
            </a:avLst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ID">
              <a:solidFill>
                <a:prstClr val="black"/>
              </a:solidFill>
            </a:endParaRPr>
          </a:p>
        </p:txBody>
      </p:sp>
      <p:sp>
        <p:nvSpPr>
          <p:cNvPr id="189" name="Rectangle: Rounded Corners 188">
            <a:extLst>
              <a:ext uri="{FF2B5EF4-FFF2-40B4-BE49-F238E27FC236}">
                <a16:creationId xmlns:a16="http://schemas.microsoft.com/office/drawing/2014/main" id="{30561744-CB03-4017-9B76-14653D0F5094}"/>
              </a:ext>
            </a:extLst>
          </p:cNvPr>
          <p:cNvSpPr/>
          <p:nvPr/>
        </p:nvSpPr>
        <p:spPr>
          <a:xfrm>
            <a:off x="9342667" y="1161900"/>
            <a:ext cx="2488344" cy="345085"/>
          </a:xfrm>
          <a:prstGeom prst="roundRect">
            <a:avLst>
              <a:gd name="adj" fmla="val 25619"/>
            </a:avLst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ID">
              <a:solidFill>
                <a:prstClr val="black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A85C92A-6E57-4E48-97A3-88639863F21B}"/>
              </a:ext>
            </a:extLst>
          </p:cNvPr>
          <p:cNvGrpSpPr/>
          <p:nvPr/>
        </p:nvGrpSpPr>
        <p:grpSpPr>
          <a:xfrm>
            <a:off x="8446494" y="444156"/>
            <a:ext cx="3349444" cy="897604"/>
            <a:chOff x="5718785" y="548755"/>
            <a:chExt cx="3349444" cy="897604"/>
          </a:xfrm>
        </p:grpSpPr>
        <p:sp>
          <p:nvSpPr>
            <p:cNvPr id="191" name="Rounded Rectangle 5">
              <a:extLst>
                <a:ext uri="{FF2B5EF4-FFF2-40B4-BE49-F238E27FC236}">
                  <a16:creationId xmlns:a16="http://schemas.microsoft.com/office/drawing/2014/main" id="{98728E47-43E5-481C-BDF0-26A83E2087FB}"/>
                </a:ext>
              </a:extLst>
            </p:cNvPr>
            <p:cNvSpPr/>
            <p:nvPr/>
          </p:nvSpPr>
          <p:spPr>
            <a:xfrm>
              <a:off x="5735445" y="1123217"/>
              <a:ext cx="3332784" cy="323142"/>
            </a:xfrm>
            <a:prstGeom prst="round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91242" tIns="45622" rIns="91242" bIns="45622" rtlCol="0" anchor="ctr"/>
            <a:lstStyle/>
            <a:p>
              <a:pPr defTabSz="45463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ID" sz="1600" b="1" kern="0" dirty="0">
                  <a:solidFill>
                    <a:prstClr val="black"/>
                  </a:solidFill>
                  <a:latin typeface="Nirmala UI" panose="020B0502040204020203" pitchFamily="34" charset="0"/>
                  <a:ea typeface="Nirmala UI" panose="020B0502040204020203" pitchFamily="34" charset="0"/>
                  <a:cs typeface="Nirmala UI" panose="020B0502040204020203" pitchFamily="34" charset="0"/>
                </a:rPr>
                <a:t>Outstanding</a:t>
              </a:r>
              <a:r>
                <a:rPr lang="en-ID" sz="1550" b="1" kern="0" dirty="0">
                  <a:solidFill>
                    <a:prstClr val="black"/>
                  </a:solidFill>
                  <a:latin typeface="Nirmala UI" panose="020B0502040204020203" pitchFamily="34" charset="0"/>
                  <a:ea typeface="Nirmala UI" panose="020B0502040204020203" pitchFamily="34" charset="0"/>
                  <a:cs typeface="Nirmala UI" panose="020B0502040204020203" pitchFamily="34" charset="0"/>
                </a:rPr>
                <a:t> </a:t>
              </a:r>
              <a:r>
                <a:rPr lang="en-ID" sz="1550" b="1" kern="0" dirty="0" err="1">
                  <a:solidFill>
                    <a:prstClr val="black"/>
                  </a:solidFill>
                  <a:latin typeface="Nirmala UI" panose="020B0502040204020203" pitchFamily="34" charset="0"/>
                  <a:ea typeface="Nirmala UI" panose="020B0502040204020203" pitchFamily="34" charset="0"/>
                  <a:cs typeface="Nirmala UI" panose="020B0502040204020203" pitchFamily="34" charset="0"/>
                </a:rPr>
                <a:t>Kontrak</a:t>
              </a:r>
              <a:r>
                <a:rPr lang="en-ID" sz="1550" b="1" kern="0" dirty="0">
                  <a:solidFill>
                    <a:prstClr val="black"/>
                  </a:solidFill>
                  <a:latin typeface="Nirmala UI" panose="020B0502040204020203" pitchFamily="34" charset="0"/>
                  <a:ea typeface="Nirmala UI" panose="020B0502040204020203" pitchFamily="34" charset="0"/>
                  <a:cs typeface="Nirmala UI" panose="020B0502040204020203" pitchFamily="34" charset="0"/>
                </a:rPr>
                <a:t> Rp</a:t>
              </a:r>
              <a:r>
                <a:rPr lang="en-ID" sz="1600" b="1" kern="0" dirty="0">
                  <a:solidFill>
                    <a:prstClr val="black"/>
                  </a:solidFill>
                  <a:latin typeface="Nirmala UI" panose="020B0502040204020203" pitchFamily="34" charset="0"/>
                  <a:ea typeface="Nirmala UI" panose="020B0502040204020203" pitchFamily="34" charset="0"/>
                  <a:cs typeface="Nirmala UI" panose="020B0502040204020203" pitchFamily="34" charset="0"/>
                </a:rPr>
                <a:t>1,10</a:t>
              </a:r>
              <a:r>
                <a:rPr lang="en-ID" sz="1550" b="1" kern="0" dirty="0">
                  <a:solidFill>
                    <a:prstClr val="black"/>
                  </a:solidFill>
                  <a:latin typeface="Nirmala UI" panose="020B0502040204020203" pitchFamily="34" charset="0"/>
                  <a:ea typeface="Nirmala UI" panose="020B0502040204020203" pitchFamily="34" charset="0"/>
                  <a:cs typeface="Nirmala UI" panose="020B0502040204020203" pitchFamily="34" charset="0"/>
                </a:rPr>
                <a:t> M</a:t>
              </a:r>
            </a:p>
          </p:txBody>
        </p:sp>
        <p:sp>
          <p:nvSpPr>
            <p:cNvPr id="200" name="Rounded Rectangle 5">
              <a:extLst>
                <a:ext uri="{FF2B5EF4-FFF2-40B4-BE49-F238E27FC236}">
                  <a16:creationId xmlns:a16="http://schemas.microsoft.com/office/drawing/2014/main" id="{2487AF6A-5E08-404D-A719-4A13F5815E0C}"/>
                </a:ext>
              </a:extLst>
            </p:cNvPr>
            <p:cNvSpPr/>
            <p:nvPr/>
          </p:nvSpPr>
          <p:spPr>
            <a:xfrm>
              <a:off x="5718785" y="548755"/>
              <a:ext cx="3124768" cy="342701"/>
            </a:xfrm>
            <a:prstGeom prst="round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91242" tIns="45622" rIns="91242" bIns="45622" rtlCol="0" anchor="ctr"/>
            <a:lstStyle/>
            <a:p>
              <a:pPr defTabSz="45463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ID" b="1" kern="0" dirty="0" err="1">
                  <a:solidFill>
                    <a:prstClr val="black"/>
                  </a:solidFill>
                  <a:latin typeface="Nirmala UI" panose="020B0502040204020203" pitchFamily="34" charset="0"/>
                  <a:ea typeface="Nirmala UI" panose="020B0502040204020203" pitchFamily="34" charset="0"/>
                  <a:cs typeface="Nirmala UI" panose="020B0502040204020203" pitchFamily="34" charset="0"/>
                </a:rPr>
                <a:t>Alokasi</a:t>
              </a:r>
              <a:r>
                <a:rPr lang="en-ID" b="1" kern="0" dirty="0">
                  <a:solidFill>
                    <a:prstClr val="black"/>
                  </a:solidFill>
                  <a:latin typeface="Nirmala UI" panose="020B0502040204020203" pitchFamily="34" charset="0"/>
                  <a:ea typeface="Nirmala UI" panose="020B0502040204020203" pitchFamily="34" charset="0"/>
                  <a:cs typeface="Nirmala UI" panose="020B0502040204020203" pitchFamily="34" charset="0"/>
                </a:rPr>
                <a:t> </a:t>
              </a:r>
              <a:r>
                <a:rPr lang="en-ID" b="1" kern="0" dirty="0" err="1">
                  <a:solidFill>
                    <a:prstClr val="black"/>
                  </a:solidFill>
                  <a:latin typeface="Nirmala UI" panose="020B0502040204020203" pitchFamily="34" charset="0"/>
                  <a:ea typeface="Nirmala UI" panose="020B0502040204020203" pitchFamily="34" charset="0"/>
                  <a:cs typeface="Nirmala UI" panose="020B0502040204020203" pitchFamily="34" charset="0"/>
                </a:rPr>
                <a:t>Pagu</a:t>
              </a:r>
              <a:r>
                <a:rPr lang="en-ID" b="1" kern="0" dirty="0">
                  <a:solidFill>
                    <a:prstClr val="black"/>
                  </a:solidFill>
                  <a:latin typeface="Nirmala UI" panose="020B0502040204020203" pitchFamily="34" charset="0"/>
                  <a:ea typeface="Nirmala UI" panose="020B0502040204020203" pitchFamily="34" charset="0"/>
                  <a:cs typeface="Nirmala UI" panose="020B0502040204020203" pitchFamily="34" charset="0"/>
                </a:rPr>
                <a:t> </a:t>
              </a:r>
              <a:r>
                <a:rPr lang="en-ID" sz="1600" b="1" kern="0" dirty="0">
                  <a:solidFill>
                    <a:prstClr val="black"/>
                  </a:solidFill>
                  <a:latin typeface="Nirmala UI" panose="020B0502040204020203" pitchFamily="34" charset="0"/>
                  <a:ea typeface="Nirmala UI" panose="020B0502040204020203" pitchFamily="34" charset="0"/>
                  <a:cs typeface="Nirmala UI" panose="020B0502040204020203" pitchFamily="34" charset="0"/>
                </a:rPr>
                <a:t>Rp</a:t>
              </a:r>
              <a:r>
                <a:rPr lang="en-ID" sz="2000" b="1" kern="0" dirty="0">
                  <a:solidFill>
                    <a:prstClr val="black"/>
                  </a:solidFill>
                  <a:latin typeface="Nirmala UI" panose="020B0502040204020203" pitchFamily="34" charset="0"/>
                  <a:ea typeface="Nirmala UI" panose="020B0502040204020203" pitchFamily="34" charset="0"/>
                  <a:cs typeface="Nirmala UI" panose="020B0502040204020203" pitchFamily="34" charset="0"/>
                </a:rPr>
                <a:t>625,19</a:t>
              </a:r>
              <a:r>
                <a:rPr lang="en-ID" sz="1600" b="1" kern="0" dirty="0">
                  <a:solidFill>
                    <a:prstClr val="black"/>
                  </a:solidFill>
                  <a:latin typeface="Nirmala UI" panose="020B0502040204020203" pitchFamily="34" charset="0"/>
                  <a:ea typeface="Nirmala UI" panose="020B0502040204020203" pitchFamily="34" charset="0"/>
                  <a:cs typeface="Nirmala UI" panose="020B0502040204020203" pitchFamily="34" charset="0"/>
                </a:rPr>
                <a:t> M</a:t>
              </a:r>
            </a:p>
          </p:txBody>
        </p:sp>
      </p:grpSp>
      <p:sp>
        <p:nvSpPr>
          <p:cNvPr id="201" name="TextBox 200">
            <a:extLst>
              <a:ext uri="{FF2B5EF4-FFF2-40B4-BE49-F238E27FC236}">
                <a16:creationId xmlns:a16="http://schemas.microsoft.com/office/drawing/2014/main" id="{10955D30-93EB-4724-AC80-DFFB7AC53E0F}"/>
              </a:ext>
            </a:extLst>
          </p:cNvPr>
          <p:cNvSpPr txBox="1"/>
          <p:nvPr/>
        </p:nvSpPr>
        <p:spPr>
          <a:xfrm>
            <a:off x="193012" y="373950"/>
            <a:ext cx="4529518" cy="1015469"/>
          </a:xfrm>
          <a:prstGeom prst="rect">
            <a:avLst/>
          </a:prstGeom>
          <a:noFill/>
        </p:spPr>
        <p:txBody>
          <a:bodyPr wrap="square" lIns="91248" tIns="45624" rIns="91248" bIns="45624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ID" sz="3000" b="1" dirty="0">
                <a:ln w="9525">
                  <a:solidFill>
                    <a:prstClr val="white"/>
                  </a:solidFill>
                  <a:prstDash val="solid"/>
                </a:ln>
                <a:solidFill>
                  <a:prstClr val="white"/>
                </a:solidFill>
                <a:effectLst>
                  <a:glow rad="139700">
                    <a:srgbClr val="454545"/>
                  </a:glow>
                </a:effectLst>
                <a:latin typeface="Nirmala UI" panose="020B0502040204020203" pitchFamily="34" charset="0"/>
                <a:cs typeface="Nirmala UI" panose="020B0502040204020203" pitchFamily="34" charset="0"/>
              </a:rPr>
              <a:t>REALISASI KEUANGAN DITJEN HORTIKULTURA</a:t>
            </a:r>
            <a:endParaRPr lang="en-US" sz="3000" b="1" dirty="0">
              <a:ln w="9525">
                <a:solidFill>
                  <a:prstClr val="white"/>
                </a:solidFill>
                <a:prstDash val="solid"/>
              </a:ln>
              <a:solidFill>
                <a:prstClr val="white"/>
              </a:solidFill>
              <a:effectLst>
                <a:glow rad="139700">
                  <a:srgbClr val="454545"/>
                </a:glow>
              </a:effectLst>
              <a:latin typeface="Nirmala UI" panose="020B0502040204020203" pitchFamily="34" charset="0"/>
              <a:cs typeface="Nirmala UI" panose="020B0502040204020203" pitchFamily="34" charset="0"/>
            </a:endParaRPr>
          </a:p>
        </p:txBody>
      </p:sp>
      <p:pic>
        <p:nvPicPr>
          <p:cNvPr id="202" name="Picture 201" descr="Background pattern&#10;&#10;Description automatically generated">
            <a:extLst>
              <a:ext uri="{FF2B5EF4-FFF2-40B4-BE49-F238E27FC236}">
                <a16:creationId xmlns:a16="http://schemas.microsoft.com/office/drawing/2014/main" id="{B89CE59B-A12A-4222-8D1C-106AF0F763F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04" t="71452" r="59583" b="20486"/>
          <a:stretch/>
        </p:blipFill>
        <p:spPr>
          <a:xfrm>
            <a:off x="-114730" y="461066"/>
            <a:ext cx="285982" cy="816755"/>
          </a:xfrm>
          <a:prstGeom prst="roundRect">
            <a:avLst>
              <a:gd name="adj" fmla="val 24963"/>
            </a:avLst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08E6086-A590-4D65-ACFE-4E129D736DB1}"/>
              </a:ext>
            </a:extLst>
          </p:cNvPr>
          <p:cNvSpPr/>
          <p:nvPr/>
        </p:nvSpPr>
        <p:spPr>
          <a:xfrm>
            <a:off x="379621" y="1449353"/>
            <a:ext cx="92696" cy="96632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ID">
              <a:solidFill>
                <a:prstClr val="white"/>
              </a:solidFill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7DCB3D4-D8ED-4031-8AA8-1D46CEED8D3E}"/>
              </a:ext>
            </a:extLst>
          </p:cNvPr>
          <p:cNvGrpSpPr/>
          <p:nvPr/>
        </p:nvGrpSpPr>
        <p:grpSpPr>
          <a:xfrm>
            <a:off x="6366073" y="1473772"/>
            <a:ext cx="5427205" cy="974907"/>
            <a:chOff x="6366073" y="1464441"/>
            <a:chExt cx="5427205" cy="974907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273954EB-7D62-4C59-B235-7DBA51E2C49F}"/>
                </a:ext>
              </a:extLst>
            </p:cNvPr>
            <p:cNvGrpSpPr/>
            <p:nvPr/>
          </p:nvGrpSpPr>
          <p:grpSpPr>
            <a:xfrm>
              <a:off x="6366073" y="1464441"/>
              <a:ext cx="5427205" cy="974907"/>
              <a:chOff x="6366073" y="1464441"/>
              <a:chExt cx="5427205" cy="974907"/>
            </a:xfrm>
          </p:grpSpPr>
          <p:grpSp>
            <p:nvGrpSpPr>
              <p:cNvPr id="88" name="Group 87">
                <a:extLst>
                  <a:ext uri="{FF2B5EF4-FFF2-40B4-BE49-F238E27FC236}">
                    <a16:creationId xmlns:a16="http://schemas.microsoft.com/office/drawing/2014/main" id="{707D5560-DAFA-4B04-BAD8-2EC2D980FB76}"/>
                  </a:ext>
                </a:extLst>
              </p:cNvPr>
              <p:cNvGrpSpPr/>
              <p:nvPr/>
            </p:nvGrpSpPr>
            <p:grpSpPr>
              <a:xfrm>
                <a:off x="6376081" y="1464441"/>
                <a:ext cx="5417197" cy="956067"/>
                <a:chOff x="379621" y="1459611"/>
                <a:chExt cx="5417197" cy="956067"/>
              </a:xfrm>
            </p:grpSpPr>
            <p:sp>
              <p:nvSpPr>
                <p:cNvPr id="89" name="Rectangle 88">
                  <a:extLst>
                    <a:ext uri="{FF2B5EF4-FFF2-40B4-BE49-F238E27FC236}">
                      <a16:creationId xmlns:a16="http://schemas.microsoft.com/office/drawing/2014/main" id="{E95A7877-FD9C-4EFA-A48D-9410DD346E45}"/>
                    </a:ext>
                  </a:extLst>
                </p:cNvPr>
                <p:cNvSpPr/>
                <p:nvPr/>
              </p:nvSpPr>
              <p:spPr>
                <a:xfrm>
                  <a:off x="379621" y="1459611"/>
                  <a:ext cx="5405021" cy="956067"/>
                </a:xfrm>
                <a:prstGeom prst="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 w="285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en-ID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0" name="Rectangle 89">
                  <a:extLst>
                    <a:ext uri="{FF2B5EF4-FFF2-40B4-BE49-F238E27FC236}">
                      <a16:creationId xmlns:a16="http://schemas.microsoft.com/office/drawing/2014/main" id="{93B0AFFF-FDE7-4908-A22D-11D429A77C14}"/>
                    </a:ext>
                  </a:extLst>
                </p:cNvPr>
                <p:cNvSpPr/>
                <p:nvPr/>
              </p:nvSpPr>
              <p:spPr>
                <a:xfrm>
                  <a:off x="3035359" y="1742742"/>
                  <a:ext cx="2761459" cy="601569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en-ID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2" name="Rounded Rectangle 5">
                  <a:extLst>
                    <a:ext uri="{FF2B5EF4-FFF2-40B4-BE49-F238E27FC236}">
                      <a16:creationId xmlns:a16="http://schemas.microsoft.com/office/drawing/2014/main" id="{DC330AFF-C722-46B5-A337-24B4C28BB0C7}"/>
                    </a:ext>
                  </a:extLst>
                </p:cNvPr>
                <p:cNvSpPr/>
                <p:nvPr/>
              </p:nvSpPr>
              <p:spPr>
                <a:xfrm>
                  <a:off x="425970" y="1470494"/>
                  <a:ext cx="2462626" cy="841677"/>
                </a:xfrm>
                <a:prstGeom prst="roundRect">
                  <a:avLst>
                    <a:gd name="adj" fmla="val 0"/>
                  </a:avLst>
                </a:prstGeom>
                <a:no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lIns="91242" tIns="45622" rIns="91242" bIns="45622" rtlCol="0" anchor="ctr"/>
                <a:lstStyle/>
                <a:p>
                  <a:pPr latinLnBrk="1">
                    <a:defRPr/>
                  </a:pPr>
                  <a:r>
                    <a:rPr lang="en-US" altLang="ko-KR" sz="1400" b="1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Nirmala UI" panose="020B0502040204020203" pitchFamily="34" charset="0"/>
                      <a:ea typeface="Nirmala UI" panose="020B0502040204020203" pitchFamily="34" charset="0"/>
                      <a:cs typeface="Nirmala UI" panose="020B0502040204020203" pitchFamily="34" charset="0"/>
                    </a:rPr>
                    <a:t>PROGRAM NILAI TAMBAH DAN SAYA SAING</a:t>
                  </a:r>
                </a:p>
              </p:txBody>
            </p:sp>
          </p:grpSp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90965F38-F06D-4E5D-8003-9F733893E106}"/>
                  </a:ext>
                </a:extLst>
              </p:cNvPr>
              <p:cNvSpPr/>
              <p:nvPr/>
            </p:nvSpPr>
            <p:spPr>
              <a:xfrm>
                <a:off x="6366073" y="1473023"/>
                <a:ext cx="92696" cy="966325"/>
              </a:xfrm>
              <a:prstGeom prst="rect">
                <a:avLst/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en-ID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06E0D8AB-6C95-4839-9A79-2A54A2BC235B}"/>
                </a:ext>
              </a:extLst>
            </p:cNvPr>
            <p:cNvSpPr/>
            <p:nvPr/>
          </p:nvSpPr>
          <p:spPr>
            <a:xfrm>
              <a:off x="9035419" y="1661640"/>
              <a:ext cx="2752507" cy="91725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ID">
                <a:solidFill>
                  <a:prstClr val="white"/>
                </a:solidFill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36CBF07-6F87-45E4-BA5E-F1746BA5460E}"/>
              </a:ext>
            </a:extLst>
          </p:cNvPr>
          <p:cNvGrpSpPr/>
          <p:nvPr/>
        </p:nvGrpSpPr>
        <p:grpSpPr>
          <a:xfrm>
            <a:off x="6376497" y="4175513"/>
            <a:ext cx="5427205" cy="974907"/>
            <a:chOff x="6376497" y="3979572"/>
            <a:chExt cx="5427205" cy="974907"/>
          </a:xfrm>
        </p:grpSpPr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54EDA12A-3242-4560-B3DB-DCEE19C99304}"/>
                </a:ext>
              </a:extLst>
            </p:cNvPr>
            <p:cNvGrpSpPr/>
            <p:nvPr/>
          </p:nvGrpSpPr>
          <p:grpSpPr>
            <a:xfrm>
              <a:off x="6376497" y="3979572"/>
              <a:ext cx="5427205" cy="974907"/>
              <a:chOff x="6366073" y="1464441"/>
              <a:chExt cx="5427205" cy="974907"/>
            </a:xfrm>
          </p:grpSpPr>
          <p:grpSp>
            <p:nvGrpSpPr>
              <p:cNvPr id="98" name="Group 97">
                <a:extLst>
                  <a:ext uri="{FF2B5EF4-FFF2-40B4-BE49-F238E27FC236}">
                    <a16:creationId xmlns:a16="http://schemas.microsoft.com/office/drawing/2014/main" id="{D157355E-13BA-471E-A124-27F64AFFA1F6}"/>
                  </a:ext>
                </a:extLst>
              </p:cNvPr>
              <p:cNvGrpSpPr/>
              <p:nvPr/>
            </p:nvGrpSpPr>
            <p:grpSpPr>
              <a:xfrm>
                <a:off x="6376081" y="1464441"/>
                <a:ext cx="5417197" cy="956067"/>
                <a:chOff x="379621" y="1459611"/>
                <a:chExt cx="5417197" cy="956067"/>
              </a:xfrm>
            </p:grpSpPr>
            <p:sp>
              <p:nvSpPr>
                <p:cNvPr id="100" name="Rectangle 99">
                  <a:extLst>
                    <a:ext uri="{FF2B5EF4-FFF2-40B4-BE49-F238E27FC236}">
                      <a16:creationId xmlns:a16="http://schemas.microsoft.com/office/drawing/2014/main" id="{50D3BF32-860F-46C9-B483-4FE5E3760FFB}"/>
                    </a:ext>
                  </a:extLst>
                </p:cNvPr>
                <p:cNvSpPr/>
                <p:nvPr/>
              </p:nvSpPr>
              <p:spPr>
                <a:xfrm>
                  <a:off x="379621" y="1459611"/>
                  <a:ext cx="5405021" cy="956067"/>
                </a:xfrm>
                <a:prstGeom prst="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 w="285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en-ID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3" name="Rectangle 102">
                  <a:extLst>
                    <a:ext uri="{FF2B5EF4-FFF2-40B4-BE49-F238E27FC236}">
                      <a16:creationId xmlns:a16="http://schemas.microsoft.com/office/drawing/2014/main" id="{6FB27571-0F1C-4F23-8B46-DCDEC054653B}"/>
                    </a:ext>
                  </a:extLst>
                </p:cNvPr>
                <p:cNvSpPr/>
                <p:nvPr/>
              </p:nvSpPr>
              <p:spPr>
                <a:xfrm>
                  <a:off x="3035359" y="1742742"/>
                  <a:ext cx="2761459" cy="601569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en-ID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4" name="Rounded Rectangle 5">
                  <a:extLst>
                    <a:ext uri="{FF2B5EF4-FFF2-40B4-BE49-F238E27FC236}">
                      <a16:creationId xmlns:a16="http://schemas.microsoft.com/office/drawing/2014/main" id="{6D19AC39-275B-438D-A0FE-07F2B325024D}"/>
                    </a:ext>
                  </a:extLst>
                </p:cNvPr>
                <p:cNvSpPr/>
                <p:nvPr/>
              </p:nvSpPr>
              <p:spPr>
                <a:xfrm>
                  <a:off x="425970" y="1470494"/>
                  <a:ext cx="2391240" cy="894178"/>
                </a:xfrm>
                <a:prstGeom prst="roundRect">
                  <a:avLst>
                    <a:gd name="adj" fmla="val 0"/>
                  </a:avLst>
                </a:prstGeom>
                <a:no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lIns="91242" tIns="45622" rIns="91242" bIns="45622" rtlCol="0" anchor="ctr"/>
                <a:lstStyle/>
                <a:p>
                  <a:pPr latinLnBrk="1">
                    <a:defRPr/>
                  </a:pPr>
                  <a:r>
                    <a:rPr lang="en-US" altLang="ko-KR" sz="1400" b="1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Nirmala UI" panose="020B0502040204020203" pitchFamily="34" charset="0"/>
                      <a:ea typeface="Nirmala UI" panose="020B0502040204020203" pitchFamily="34" charset="0"/>
                      <a:cs typeface="Nirmala UI" panose="020B0502040204020203" pitchFamily="34" charset="0"/>
                    </a:rPr>
                    <a:t>PROGRAM DUKUNGAN MANAJEMEN</a:t>
                  </a:r>
                </a:p>
              </p:txBody>
            </p:sp>
          </p:grpSp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E6C0D8B6-DA7A-41CE-BB67-F42E5800A91A}"/>
                  </a:ext>
                </a:extLst>
              </p:cNvPr>
              <p:cNvSpPr/>
              <p:nvPr/>
            </p:nvSpPr>
            <p:spPr>
              <a:xfrm>
                <a:off x="6366073" y="1473023"/>
                <a:ext cx="92696" cy="966325"/>
              </a:xfrm>
              <a:prstGeom prst="rect">
                <a:avLst/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en-ID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D1AE2EBA-1FAF-408F-A558-7AA8F8A191C3}"/>
                </a:ext>
              </a:extLst>
            </p:cNvPr>
            <p:cNvSpPr/>
            <p:nvPr/>
          </p:nvSpPr>
          <p:spPr>
            <a:xfrm>
              <a:off x="9042243" y="4180642"/>
              <a:ext cx="2759291" cy="93757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ID">
                <a:solidFill>
                  <a:prstClr val="white"/>
                </a:solidFill>
              </a:endParaRPr>
            </a:p>
          </p:txBody>
        </p:sp>
      </p:grpSp>
      <p:pic>
        <p:nvPicPr>
          <p:cNvPr id="130" name="Picture 129" descr="Icon&#10;&#10;Description automatically generated">
            <a:extLst>
              <a:ext uri="{FF2B5EF4-FFF2-40B4-BE49-F238E27FC236}">
                <a16:creationId xmlns:a16="http://schemas.microsoft.com/office/drawing/2014/main" id="{7D62F8E9-AB87-4077-B197-6E281C9C334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9068" y="1823515"/>
            <a:ext cx="484900" cy="484900"/>
          </a:xfrm>
          <a:prstGeom prst="rect">
            <a:avLst/>
          </a:prstGeom>
        </p:spPr>
      </p:pic>
      <p:pic>
        <p:nvPicPr>
          <p:cNvPr id="133" name="Picture 132" descr="Icon&#10;&#10;Description automatically generated">
            <a:extLst>
              <a:ext uri="{FF2B5EF4-FFF2-40B4-BE49-F238E27FC236}">
                <a16:creationId xmlns:a16="http://schemas.microsoft.com/office/drawing/2014/main" id="{B475D7FC-B25A-48C0-A9E9-1BE5A107939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8214" y="4525346"/>
            <a:ext cx="484900" cy="484900"/>
          </a:xfrm>
          <a:prstGeom prst="rect">
            <a:avLst/>
          </a:prstGeom>
        </p:spPr>
      </p:pic>
      <p:sp>
        <p:nvSpPr>
          <p:cNvPr id="134" name="Rounded Rectangle 5">
            <a:extLst>
              <a:ext uri="{FF2B5EF4-FFF2-40B4-BE49-F238E27FC236}">
                <a16:creationId xmlns:a16="http://schemas.microsoft.com/office/drawing/2014/main" id="{81B65F60-ACE2-4C37-A6A4-60D2D5055357}"/>
              </a:ext>
            </a:extLst>
          </p:cNvPr>
          <p:cNvSpPr/>
          <p:nvPr/>
        </p:nvSpPr>
        <p:spPr>
          <a:xfrm>
            <a:off x="9806222" y="1870768"/>
            <a:ext cx="1630176" cy="362655"/>
          </a:xfrm>
          <a:prstGeom prst="roundRect">
            <a:avLst>
              <a:gd name="adj" fmla="val 0"/>
            </a:avLst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91242" tIns="45622" rIns="91242" bIns="45622" rtlCol="0" anchor="ctr"/>
          <a:lstStyle/>
          <a:p>
            <a:pPr defTabSz="45463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ID" sz="2800" b="1" kern="0" dirty="0">
                <a:solidFill>
                  <a:prstClr val="white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98,21 %</a:t>
            </a:r>
            <a:endParaRPr lang="id-ID" sz="2800" b="1" kern="0" dirty="0">
              <a:solidFill>
                <a:prstClr val="white"/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  <p:sp>
        <p:nvSpPr>
          <p:cNvPr id="135" name="Rounded Rectangle 5">
            <a:extLst>
              <a:ext uri="{FF2B5EF4-FFF2-40B4-BE49-F238E27FC236}">
                <a16:creationId xmlns:a16="http://schemas.microsoft.com/office/drawing/2014/main" id="{90CD71E8-A8A4-4C4A-8431-2235B4726A50}"/>
              </a:ext>
            </a:extLst>
          </p:cNvPr>
          <p:cNvSpPr/>
          <p:nvPr/>
        </p:nvSpPr>
        <p:spPr>
          <a:xfrm>
            <a:off x="9879085" y="4595697"/>
            <a:ext cx="1630176" cy="362655"/>
          </a:xfrm>
          <a:prstGeom prst="roundRect">
            <a:avLst>
              <a:gd name="adj" fmla="val 0"/>
            </a:avLst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91242" tIns="45622" rIns="91242" bIns="45622" rtlCol="0" anchor="ctr"/>
          <a:lstStyle/>
          <a:p>
            <a:pPr defTabSz="45463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ID" sz="2800" b="1" kern="0" dirty="0">
                <a:solidFill>
                  <a:prstClr val="white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97,46 %</a:t>
            </a:r>
            <a:endParaRPr lang="id-ID" sz="2800" b="1" kern="0" dirty="0">
              <a:solidFill>
                <a:prstClr val="white"/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  <p:sp>
        <p:nvSpPr>
          <p:cNvPr id="93" name="Rounded Rectangle 5">
            <a:extLst>
              <a:ext uri="{FF2B5EF4-FFF2-40B4-BE49-F238E27FC236}">
                <a16:creationId xmlns:a16="http://schemas.microsoft.com/office/drawing/2014/main" id="{02D6D3A8-14FF-4868-BC70-A0CDC6BE5197}"/>
              </a:ext>
            </a:extLst>
          </p:cNvPr>
          <p:cNvSpPr/>
          <p:nvPr/>
        </p:nvSpPr>
        <p:spPr>
          <a:xfrm>
            <a:off x="1455090" y="3819309"/>
            <a:ext cx="1357495" cy="362655"/>
          </a:xfrm>
          <a:prstGeom prst="round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91242" tIns="45622" rIns="91242" bIns="45622" rtlCol="0" anchor="ctr"/>
          <a:lstStyle/>
          <a:p>
            <a:pPr defTabSz="45463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ID" sz="2400" b="1" kern="0" dirty="0">
                <a:solidFill>
                  <a:srgbClr val="002060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98,67 %</a:t>
            </a:r>
            <a:endParaRPr lang="id-ID" sz="2400" b="1" kern="0" dirty="0">
              <a:solidFill>
                <a:srgbClr val="002060"/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0F40A29-F9E3-4717-A31E-C75DB8291284}"/>
              </a:ext>
            </a:extLst>
          </p:cNvPr>
          <p:cNvGrpSpPr/>
          <p:nvPr/>
        </p:nvGrpSpPr>
        <p:grpSpPr>
          <a:xfrm>
            <a:off x="376597" y="1459611"/>
            <a:ext cx="5425331" cy="967360"/>
            <a:chOff x="376597" y="1459611"/>
            <a:chExt cx="5425331" cy="967360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D438EE7A-827D-4549-B8BD-8042EF12A92E}"/>
                </a:ext>
              </a:extLst>
            </p:cNvPr>
            <p:cNvGrpSpPr/>
            <p:nvPr/>
          </p:nvGrpSpPr>
          <p:grpSpPr>
            <a:xfrm>
              <a:off x="379621" y="1459611"/>
              <a:ext cx="5422307" cy="956067"/>
              <a:chOff x="379621" y="1459611"/>
              <a:chExt cx="5422307" cy="956067"/>
            </a:xfrm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FB4490BE-A74C-457F-95C8-275381274A1F}"/>
                  </a:ext>
                </a:extLst>
              </p:cNvPr>
              <p:cNvGrpSpPr/>
              <p:nvPr/>
            </p:nvGrpSpPr>
            <p:grpSpPr>
              <a:xfrm>
                <a:off x="379621" y="1459611"/>
                <a:ext cx="5422307" cy="956067"/>
                <a:chOff x="379621" y="1459611"/>
                <a:chExt cx="5422307" cy="956067"/>
              </a:xfrm>
            </p:grpSpPr>
            <p:grpSp>
              <p:nvGrpSpPr>
                <p:cNvPr id="4" name="Group 3">
                  <a:extLst>
                    <a:ext uri="{FF2B5EF4-FFF2-40B4-BE49-F238E27FC236}">
                      <a16:creationId xmlns:a16="http://schemas.microsoft.com/office/drawing/2014/main" id="{BFB067BD-AF80-42C4-BAE2-E1DCC6DD3C62}"/>
                    </a:ext>
                  </a:extLst>
                </p:cNvPr>
                <p:cNvGrpSpPr/>
                <p:nvPr/>
              </p:nvGrpSpPr>
              <p:grpSpPr>
                <a:xfrm>
                  <a:off x="379621" y="1459611"/>
                  <a:ext cx="5417197" cy="956067"/>
                  <a:chOff x="379621" y="1459611"/>
                  <a:chExt cx="5417197" cy="956067"/>
                </a:xfrm>
              </p:grpSpPr>
              <p:sp>
                <p:nvSpPr>
                  <p:cNvPr id="81" name="Rectangle 80">
                    <a:extLst>
                      <a:ext uri="{FF2B5EF4-FFF2-40B4-BE49-F238E27FC236}">
                        <a16:creationId xmlns:a16="http://schemas.microsoft.com/office/drawing/2014/main" id="{CEF716E5-A0D4-4EB5-8F12-803497EC47A1}"/>
                      </a:ext>
                    </a:extLst>
                  </p:cNvPr>
                  <p:cNvSpPr/>
                  <p:nvPr/>
                </p:nvSpPr>
                <p:spPr>
                  <a:xfrm>
                    <a:off x="379621" y="1459611"/>
                    <a:ext cx="5405021" cy="956067"/>
                  </a:xfrm>
                  <a:prstGeom prst="rect">
                    <a:avLst/>
                  </a:prstGeom>
                  <a:solidFill>
                    <a:schemeClr val="accent5">
                      <a:lumMod val="20000"/>
                      <a:lumOff val="80000"/>
                    </a:schemeClr>
                  </a:solidFill>
                  <a:ln w="28575">
                    <a:solidFill>
                      <a:schemeClr val="accent5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>
                      <a:defRPr/>
                    </a:pPr>
                    <a:endParaRPr lang="en-ID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82" name="Rectangle 81">
                    <a:extLst>
                      <a:ext uri="{FF2B5EF4-FFF2-40B4-BE49-F238E27FC236}">
                        <a16:creationId xmlns:a16="http://schemas.microsoft.com/office/drawing/2014/main" id="{9E47C1B2-1CE0-4E38-93F3-FF3ED694A0EB}"/>
                      </a:ext>
                    </a:extLst>
                  </p:cNvPr>
                  <p:cNvSpPr/>
                  <p:nvPr/>
                </p:nvSpPr>
                <p:spPr>
                  <a:xfrm>
                    <a:off x="3035359" y="1742742"/>
                    <a:ext cx="2761459" cy="601569"/>
                  </a:xfrm>
                  <a:prstGeom prst="rect">
                    <a:avLst/>
                  </a:prstGeom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>
                      <a:defRPr/>
                    </a:pPr>
                    <a:endParaRPr lang="en-ID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83" name="Rounded Rectangle 5">
                    <a:extLst>
                      <a:ext uri="{FF2B5EF4-FFF2-40B4-BE49-F238E27FC236}">
                        <a16:creationId xmlns:a16="http://schemas.microsoft.com/office/drawing/2014/main" id="{BFEB58C2-272B-4C56-9479-3079EEC07FFF}"/>
                      </a:ext>
                    </a:extLst>
                  </p:cNvPr>
                  <p:cNvSpPr/>
                  <p:nvPr/>
                </p:nvSpPr>
                <p:spPr>
                  <a:xfrm>
                    <a:off x="491996" y="1522122"/>
                    <a:ext cx="2464957" cy="794879"/>
                  </a:xfrm>
                  <a:prstGeom prst="roundRect">
                    <a:avLst>
                      <a:gd name="adj" fmla="val 0"/>
                    </a:avLst>
                  </a:prstGeom>
                  <a:noFill/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lIns="91242" tIns="45622" rIns="91242" bIns="45622" rtlCol="0" anchor="ctr"/>
                  <a:lstStyle/>
                  <a:p>
                    <a:pPr latinLnBrk="1">
                      <a:defRPr/>
                    </a:pPr>
                    <a:r>
                      <a:rPr lang="en-US" altLang="ko-KR" sz="1400" b="1" dirty="0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Nirmala UI" panose="020B0502040204020203" pitchFamily="34" charset="0"/>
                        <a:ea typeface="Nirmala UI" panose="020B0502040204020203" pitchFamily="34" charset="0"/>
                        <a:cs typeface="Nirmala UI" panose="020B0502040204020203" pitchFamily="34" charset="0"/>
                      </a:rPr>
                      <a:t>PROGRAM KETERSEDIAAN, AKSES DAN KONSUMSI PANGAN BERKUALITAS</a:t>
                    </a:r>
                    <a:endParaRPr lang="ko-KR" altLang="en-US" sz="1400" b="1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Nirmala UI" panose="020B0502040204020203" pitchFamily="34" charset="0"/>
                      <a:cs typeface="Nirmala UI" panose="020B0502040204020203" pitchFamily="34" charset="0"/>
                    </a:endParaRPr>
                  </a:p>
                </p:txBody>
              </p:sp>
            </p:grpSp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90DB66E1-7D7F-4B50-A150-34149BDF3701}"/>
                    </a:ext>
                  </a:extLst>
                </p:cNvPr>
                <p:cNvSpPr/>
                <p:nvPr/>
              </p:nvSpPr>
              <p:spPr>
                <a:xfrm>
                  <a:off x="3035359" y="1664100"/>
                  <a:ext cx="2766569" cy="85459"/>
                </a:xfrm>
                <a:prstGeom prst="rect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endParaRPr lang="en-ID">
                    <a:solidFill>
                      <a:prstClr val="white"/>
                    </a:solidFill>
                  </a:endParaRPr>
                </a:p>
              </p:txBody>
            </p:sp>
          </p:grpSp>
          <p:pic>
            <p:nvPicPr>
              <p:cNvPr id="141" name="Picture 140" descr="Icon&#10;&#10;Description automatically generated">
                <a:extLst>
                  <a:ext uri="{FF2B5EF4-FFF2-40B4-BE49-F238E27FC236}">
                    <a16:creationId xmlns:a16="http://schemas.microsoft.com/office/drawing/2014/main" id="{0EDBA7B1-C1CE-4090-B644-145D62B22F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45776" y="1797991"/>
                <a:ext cx="484900" cy="484900"/>
              </a:xfrm>
              <a:prstGeom prst="rect">
                <a:avLst/>
              </a:prstGeom>
            </p:spPr>
          </p:pic>
        </p:grp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C970E285-20E0-4965-80D4-F880E52C90BC}"/>
                </a:ext>
              </a:extLst>
            </p:cNvPr>
            <p:cNvSpPr/>
            <p:nvPr/>
          </p:nvSpPr>
          <p:spPr>
            <a:xfrm>
              <a:off x="376597" y="1460646"/>
              <a:ext cx="92696" cy="966325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ID">
                <a:solidFill>
                  <a:prstClr val="white"/>
                </a:solidFill>
              </a:endParaRPr>
            </a:p>
          </p:txBody>
        </p:sp>
      </p:grpSp>
      <p:sp>
        <p:nvSpPr>
          <p:cNvPr id="102" name="Rounded Rectangle 5">
            <a:extLst>
              <a:ext uri="{FF2B5EF4-FFF2-40B4-BE49-F238E27FC236}">
                <a16:creationId xmlns:a16="http://schemas.microsoft.com/office/drawing/2014/main" id="{ED98F7EA-86B5-4266-959C-229CAF1E9BA8}"/>
              </a:ext>
            </a:extLst>
          </p:cNvPr>
          <p:cNvSpPr/>
          <p:nvPr/>
        </p:nvSpPr>
        <p:spPr>
          <a:xfrm>
            <a:off x="3827207" y="1843219"/>
            <a:ext cx="1630176" cy="362655"/>
          </a:xfrm>
          <a:prstGeom prst="roundRect">
            <a:avLst>
              <a:gd name="adj" fmla="val 0"/>
            </a:avLst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91242" tIns="45622" rIns="91242" bIns="45622" rtlCol="0" anchor="ctr"/>
          <a:lstStyle/>
          <a:p>
            <a:pPr defTabSz="45463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ID" sz="2800" b="1" kern="0" dirty="0">
                <a:solidFill>
                  <a:prstClr val="white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97,58 %</a:t>
            </a:r>
            <a:endParaRPr lang="id-ID" sz="2800" b="1" kern="0" dirty="0">
              <a:solidFill>
                <a:prstClr val="white"/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  <p:sp>
        <p:nvSpPr>
          <p:cNvPr id="105" name="Rounded Rectangle 5">
            <a:extLst>
              <a:ext uri="{FF2B5EF4-FFF2-40B4-BE49-F238E27FC236}">
                <a16:creationId xmlns:a16="http://schemas.microsoft.com/office/drawing/2014/main" id="{E19901D2-E8C4-4E64-B2E4-4841C9D47639}"/>
              </a:ext>
            </a:extLst>
          </p:cNvPr>
          <p:cNvSpPr/>
          <p:nvPr/>
        </p:nvSpPr>
        <p:spPr>
          <a:xfrm>
            <a:off x="1439219" y="5787283"/>
            <a:ext cx="1414739" cy="362655"/>
          </a:xfrm>
          <a:prstGeom prst="round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91242" tIns="45622" rIns="91242" bIns="45622" rtlCol="0" anchor="ctr"/>
          <a:lstStyle/>
          <a:p>
            <a:pPr defTabSz="45463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ID" sz="2400" b="1" kern="0" dirty="0">
                <a:solidFill>
                  <a:srgbClr val="002060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99,24 %</a:t>
            </a:r>
            <a:endParaRPr lang="id-ID" sz="2400" b="1" kern="0" dirty="0">
              <a:solidFill>
                <a:srgbClr val="002060"/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  <p:sp>
        <p:nvSpPr>
          <p:cNvPr id="113" name="Rounded Rectangle 5">
            <a:extLst>
              <a:ext uri="{FF2B5EF4-FFF2-40B4-BE49-F238E27FC236}">
                <a16:creationId xmlns:a16="http://schemas.microsoft.com/office/drawing/2014/main" id="{9CEFAE20-5765-498F-A6A1-5F48EB46A97A}"/>
              </a:ext>
            </a:extLst>
          </p:cNvPr>
          <p:cNvSpPr/>
          <p:nvPr/>
        </p:nvSpPr>
        <p:spPr>
          <a:xfrm>
            <a:off x="4445142" y="3826829"/>
            <a:ext cx="1512144" cy="362655"/>
          </a:xfrm>
          <a:prstGeom prst="round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91242" tIns="45622" rIns="91242" bIns="45622" rtlCol="0" anchor="ctr"/>
          <a:lstStyle/>
          <a:p>
            <a:pPr defTabSz="45463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ID" sz="2400" b="1" kern="0" dirty="0">
                <a:solidFill>
                  <a:srgbClr val="002060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96,56 %</a:t>
            </a:r>
            <a:endParaRPr lang="id-ID" sz="2400" b="1" kern="0" dirty="0">
              <a:solidFill>
                <a:srgbClr val="002060"/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  <p:sp>
        <p:nvSpPr>
          <p:cNvPr id="114" name="Rounded Rectangle 5">
            <a:extLst>
              <a:ext uri="{FF2B5EF4-FFF2-40B4-BE49-F238E27FC236}">
                <a16:creationId xmlns:a16="http://schemas.microsoft.com/office/drawing/2014/main" id="{BA4291A3-63EF-40E8-B08C-53908ABB8E50}"/>
              </a:ext>
            </a:extLst>
          </p:cNvPr>
          <p:cNvSpPr/>
          <p:nvPr/>
        </p:nvSpPr>
        <p:spPr>
          <a:xfrm>
            <a:off x="4451616" y="5792258"/>
            <a:ext cx="1465463" cy="362655"/>
          </a:xfrm>
          <a:prstGeom prst="round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91242" tIns="45622" rIns="91242" bIns="45622" rtlCol="0" anchor="ctr"/>
          <a:lstStyle/>
          <a:p>
            <a:pPr defTabSz="45463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ID" sz="2400" b="1" kern="0" dirty="0">
                <a:solidFill>
                  <a:srgbClr val="002060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97,67 %</a:t>
            </a:r>
            <a:endParaRPr lang="id-ID" sz="2400" b="1" kern="0" dirty="0">
              <a:solidFill>
                <a:srgbClr val="002060"/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F0ACD76-45AB-4153-803E-29FEB786358C}"/>
              </a:ext>
            </a:extLst>
          </p:cNvPr>
          <p:cNvGrpSpPr/>
          <p:nvPr/>
        </p:nvGrpSpPr>
        <p:grpSpPr>
          <a:xfrm>
            <a:off x="7663375" y="464052"/>
            <a:ext cx="825933" cy="805074"/>
            <a:chOff x="3915148" y="1430807"/>
            <a:chExt cx="1397062" cy="1275240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A6FE8857-4237-418B-945A-322EC5F7ECA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977252">
              <a:off x="3915148" y="1430807"/>
              <a:ext cx="683164" cy="744695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53A72707-F641-45C0-9AB9-97A33213716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91233" y="1485070"/>
              <a:ext cx="1220977" cy="1220977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3A84BE6-CF63-417F-87F5-CE9DD8598F74}"/>
              </a:ext>
            </a:extLst>
          </p:cNvPr>
          <p:cNvGrpSpPr/>
          <p:nvPr/>
        </p:nvGrpSpPr>
        <p:grpSpPr>
          <a:xfrm>
            <a:off x="4939665" y="352864"/>
            <a:ext cx="2288602" cy="945540"/>
            <a:chOff x="9187848" y="613626"/>
            <a:chExt cx="2461477" cy="945540"/>
          </a:xfrm>
        </p:grpSpPr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29B2DA13-C71E-44AE-A319-58F21591C8F6}"/>
                </a:ext>
              </a:extLst>
            </p:cNvPr>
            <p:cNvSpPr/>
            <p:nvPr/>
          </p:nvSpPr>
          <p:spPr>
            <a:xfrm>
              <a:off x="9207921" y="614385"/>
              <a:ext cx="2441404" cy="929120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latinLnBrk="1">
                <a:defRPr/>
              </a:pPr>
              <a:endParaRPr lang="ko-KR" altLang="en-US" kern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70E1160-CFAA-4421-AA58-DE2001BF7E93}"/>
                </a:ext>
              </a:extLst>
            </p:cNvPr>
            <p:cNvSpPr/>
            <p:nvPr/>
          </p:nvSpPr>
          <p:spPr>
            <a:xfrm>
              <a:off x="9207921" y="1485637"/>
              <a:ext cx="2441404" cy="73529"/>
            </a:xfrm>
            <a:prstGeom prst="rect">
              <a:avLst/>
            </a:prstGeom>
            <a:gradFill flip="none" rotWithShape="1">
              <a:gsLst>
                <a:gs pos="0">
                  <a:srgbClr val="FFFF00">
                    <a:tint val="66000"/>
                    <a:satMod val="160000"/>
                  </a:srgbClr>
                </a:gs>
                <a:gs pos="50000">
                  <a:srgbClr val="FFFF00">
                    <a:tint val="44500"/>
                    <a:satMod val="160000"/>
                  </a:srgbClr>
                </a:gs>
                <a:gs pos="100000">
                  <a:srgbClr val="FFFF00">
                    <a:tint val="23500"/>
                    <a:satMod val="160000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ID">
                <a:solidFill>
                  <a:prstClr val="white"/>
                </a:solidFill>
              </a:endParaRPr>
            </a:p>
          </p:txBody>
        </p:sp>
        <p:sp>
          <p:nvSpPr>
            <p:cNvPr id="126" name="Right Triangle 125">
              <a:extLst>
                <a:ext uri="{FF2B5EF4-FFF2-40B4-BE49-F238E27FC236}">
                  <a16:creationId xmlns:a16="http://schemas.microsoft.com/office/drawing/2014/main" id="{D5838693-69E6-4EFD-8A7D-FEBDB4A67D9F}"/>
                </a:ext>
              </a:extLst>
            </p:cNvPr>
            <p:cNvSpPr/>
            <p:nvPr/>
          </p:nvSpPr>
          <p:spPr>
            <a:xfrm rot="5400000">
              <a:off x="9176512" y="624962"/>
              <a:ext cx="238187" cy="215515"/>
            </a:xfrm>
            <a:prstGeom prst="rtTriangle">
              <a:avLst/>
            </a:prstGeom>
            <a:solidFill>
              <a:srgbClr val="0E2339"/>
            </a:solidFill>
            <a:ln w="25400" cap="flat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latinLnBrk="1">
                <a:defRPr/>
              </a:pPr>
              <a:endParaRPr lang="ko-KR" altLang="en-US" kern="0" dirty="0">
                <a:solidFill>
                  <a:prstClr val="white"/>
                </a:solidFill>
                <a:latin typeface="Arial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B489CE41-E4B8-4184-9F50-4231F841947B}"/>
              </a:ext>
            </a:extLst>
          </p:cNvPr>
          <p:cNvGrpSpPr/>
          <p:nvPr/>
        </p:nvGrpSpPr>
        <p:grpSpPr>
          <a:xfrm>
            <a:off x="735546" y="3686397"/>
            <a:ext cx="730546" cy="494245"/>
            <a:chOff x="662018" y="3719652"/>
            <a:chExt cx="851349" cy="566724"/>
          </a:xfrm>
        </p:grpSpPr>
        <p:pic>
          <p:nvPicPr>
            <p:cNvPr id="127" name="Picture 126" descr="Icon&#10;&#10;Description automatically generated">
              <a:extLst>
                <a:ext uri="{FF2B5EF4-FFF2-40B4-BE49-F238E27FC236}">
                  <a16:creationId xmlns:a16="http://schemas.microsoft.com/office/drawing/2014/main" id="{D347CC2C-588F-4D5C-8F4B-E5924A767E4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colorTemperature colorTemp="47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2018" y="3719652"/>
              <a:ext cx="482162" cy="482162"/>
            </a:xfrm>
            <a:prstGeom prst="rect">
              <a:avLst/>
            </a:prstGeom>
          </p:spPr>
        </p:pic>
        <p:pic>
          <p:nvPicPr>
            <p:cNvPr id="129" name="Picture 128" descr="Icon&#10;&#10;Description automatically generated">
              <a:extLst>
                <a:ext uri="{FF2B5EF4-FFF2-40B4-BE49-F238E27FC236}">
                  <a16:creationId xmlns:a16="http://schemas.microsoft.com/office/drawing/2014/main" id="{1123385A-724E-4635-B12A-C75C2F41DDF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2267" y="3783094"/>
              <a:ext cx="681100" cy="503282"/>
            </a:xfrm>
            <a:prstGeom prst="rect">
              <a:avLst/>
            </a:prstGeom>
          </p:spPr>
        </p:pic>
        <p:pic>
          <p:nvPicPr>
            <p:cNvPr id="132" name="Picture 131" descr="Icon&#10;&#10;Description automatically generated">
              <a:extLst>
                <a:ext uri="{FF2B5EF4-FFF2-40B4-BE49-F238E27FC236}">
                  <a16:creationId xmlns:a16="http://schemas.microsoft.com/office/drawing/2014/main" id="{2F4E7822-F9D3-4B6E-B4E8-D73F3E6DEEC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4677" y="4041114"/>
              <a:ext cx="259734" cy="222892"/>
            </a:xfrm>
            <a:prstGeom prst="rect">
              <a:avLst/>
            </a:prstGeom>
          </p:spPr>
        </p:pic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DC6BCF12-FDFF-4E05-A53F-AAB44ADE6C5E}"/>
              </a:ext>
            </a:extLst>
          </p:cNvPr>
          <p:cNvGrpSpPr/>
          <p:nvPr/>
        </p:nvGrpSpPr>
        <p:grpSpPr>
          <a:xfrm>
            <a:off x="3702420" y="3704733"/>
            <a:ext cx="730546" cy="494245"/>
            <a:chOff x="662018" y="3719652"/>
            <a:chExt cx="851349" cy="566724"/>
          </a:xfrm>
        </p:grpSpPr>
        <p:pic>
          <p:nvPicPr>
            <p:cNvPr id="142" name="Picture 141" descr="Icon&#10;&#10;Description automatically generated">
              <a:extLst>
                <a:ext uri="{FF2B5EF4-FFF2-40B4-BE49-F238E27FC236}">
                  <a16:creationId xmlns:a16="http://schemas.microsoft.com/office/drawing/2014/main" id="{E9A5C828-855B-4FF9-A801-F9BED41F54C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colorTemperature colorTemp="47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2018" y="3719652"/>
              <a:ext cx="482162" cy="482162"/>
            </a:xfrm>
            <a:prstGeom prst="rect">
              <a:avLst/>
            </a:prstGeom>
          </p:spPr>
        </p:pic>
        <p:pic>
          <p:nvPicPr>
            <p:cNvPr id="143" name="Picture 142" descr="Icon&#10;&#10;Description automatically generated">
              <a:extLst>
                <a:ext uri="{FF2B5EF4-FFF2-40B4-BE49-F238E27FC236}">
                  <a16:creationId xmlns:a16="http://schemas.microsoft.com/office/drawing/2014/main" id="{D253684C-AB9F-4B41-8A96-28E83E547E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2267" y="3783094"/>
              <a:ext cx="681100" cy="503282"/>
            </a:xfrm>
            <a:prstGeom prst="rect">
              <a:avLst/>
            </a:prstGeom>
          </p:spPr>
        </p:pic>
        <p:pic>
          <p:nvPicPr>
            <p:cNvPr id="144" name="Picture 143" descr="Icon&#10;&#10;Description automatically generated">
              <a:extLst>
                <a:ext uri="{FF2B5EF4-FFF2-40B4-BE49-F238E27FC236}">
                  <a16:creationId xmlns:a16="http://schemas.microsoft.com/office/drawing/2014/main" id="{AAF13F24-0BE7-4B46-85A6-E8D18A615DE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4677" y="4041114"/>
              <a:ext cx="259734" cy="222892"/>
            </a:xfrm>
            <a:prstGeom prst="rect">
              <a:avLst/>
            </a:prstGeom>
          </p:spPr>
        </p:pic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CFC7D9F4-3ECA-411B-AB8A-3F15A4EB7C9A}"/>
              </a:ext>
            </a:extLst>
          </p:cNvPr>
          <p:cNvGrpSpPr/>
          <p:nvPr/>
        </p:nvGrpSpPr>
        <p:grpSpPr>
          <a:xfrm>
            <a:off x="715279" y="5704279"/>
            <a:ext cx="730546" cy="494245"/>
            <a:chOff x="662018" y="3719652"/>
            <a:chExt cx="851349" cy="566724"/>
          </a:xfrm>
        </p:grpSpPr>
        <p:pic>
          <p:nvPicPr>
            <p:cNvPr id="146" name="Picture 145" descr="Icon&#10;&#10;Description automatically generated">
              <a:extLst>
                <a:ext uri="{FF2B5EF4-FFF2-40B4-BE49-F238E27FC236}">
                  <a16:creationId xmlns:a16="http://schemas.microsoft.com/office/drawing/2014/main" id="{01FF7180-ADBE-4EBD-9AF3-659D9BA8F1A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colorTemperature colorTemp="47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2018" y="3719652"/>
              <a:ext cx="482162" cy="482162"/>
            </a:xfrm>
            <a:prstGeom prst="rect">
              <a:avLst/>
            </a:prstGeom>
          </p:spPr>
        </p:pic>
        <p:pic>
          <p:nvPicPr>
            <p:cNvPr id="147" name="Picture 146" descr="Icon&#10;&#10;Description automatically generated">
              <a:extLst>
                <a:ext uri="{FF2B5EF4-FFF2-40B4-BE49-F238E27FC236}">
                  <a16:creationId xmlns:a16="http://schemas.microsoft.com/office/drawing/2014/main" id="{B17842CE-FEF1-4A23-81CB-226FC7119E0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2267" y="3783094"/>
              <a:ext cx="681100" cy="503282"/>
            </a:xfrm>
            <a:prstGeom prst="rect">
              <a:avLst/>
            </a:prstGeom>
          </p:spPr>
        </p:pic>
        <p:pic>
          <p:nvPicPr>
            <p:cNvPr id="148" name="Picture 147" descr="Icon&#10;&#10;Description automatically generated">
              <a:extLst>
                <a:ext uri="{FF2B5EF4-FFF2-40B4-BE49-F238E27FC236}">
                  <a16:creationId xmlns:a16="http://schemas.microsoft.com/office/drawing/2014/main" id="{C0A36FE2-BDD0-42D1-89EA-199CDBA20ED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4677" y="4041114"/>
              <a:ext cx="259734" cy="222892"/>
            </a:xfrm>
            <a:prstGeom prst="rect">
              <a:avLst/>
            </a:prstGeom>
          </p:spPr>
        </p:pic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D588DB81-448C-4D53-A71D-0C06DDF783C3}"/>
              </a:ext>
            </a:extLst>
          </p:cNvPr>
          <p:cNvGrpSpPr/>
          <p:nvPr/>
        </p:nvGrpSpPr>
        <p:grpSpPr>
          <a:xfrm>
            <a:off x="3670246" y="5707411"/>
            <a:ext cx="730546" cy="494245"/>
            <a:chOff x="662018" y="3719652"/>
            <a:chExt cx="851349" cy="566724"/>
          </a:xfrm>
        </p:grpSpPr>
        <p:pic>
          <p:nvPicPr>
            <p:cNvPr id="151" name="Picture 150" descr="Icon&#10;&#10;Description automatically generated">
              <a:extLst>
                <a:ext uri="{FF2B5EF4-FFF2-40B4-BE49-F238E27FC236}">
                  <a16:creationId xmlns:a16="http://schemas.microsoft.com/office/drawing/2014/main" id="{DB9B9698-281A-4D01-A2A9-E09BF6CB3A2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colorTemperature colorTemp="47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2018" y="3719652"/>
              <a:ext cx="482162" cy="482162"/>
            </a:xfrm>
            <a:prstGeom prst="rect">
              <a:avLst/>
            </a:prstGeom>
          </p:spPr>
        </p:pic>
        <p:pic>
          <p:nvPicPr>
            <p:cNvPr id="152" name="Picture 151" descr="Icon&#10;&#10;Description automatically generated">
              <a:extLst>
                <a:ext uri="{FF2B5EF4-FFF2-40B4-BE49-F238E27FC236}">
                  <a16:creationId xmlns:a16="http://schemas.microsoft.com/office/drawing/2014/main" id="{DBF81C69-68E9-4C30-A752-6523610E28A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2267" y="3783094"/>
              <a:ext cx="681100" cy="503282"/>
            </a:xfrm>
            <a:prstGeom prst="rect">
              <a:avLst/>
            </a:prstGeom>
          </p:spPr>
        </p:pic>
        <p:pic>
          <p:nvPicPr>
            <p:cNvPr id="154" name="Picture 153" descr="Icon&#10;&#10;Description automatically generated">
              <a:extLst>
                <a:ext uri="{FF2B5EF4-FFF2-40B4-BE49-F238E27FC236}">
                  <a16:creationId xmlns:a16="http://schemas.microsoft.com/office/drawing/2014/main" id="{36544354-2FBC-4523-86E9-A52960A71FF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4677" y="4041114"/>
              <a:ext cx="259734" cy="222892"/>
            </a:xfrm>
            <a:prstGeom prst="rect">
              <a:avLst/>
            </a:prstGeom>
          </p:spPr>
        </p:pic>
      </p:grpSp>
      <p:sp>
        <p:nvSpPr>
          <p:cNvPr id="155" name="TextBox 154">
            <a:extLst>
              <a:ext uri="{FF2B5EF4-FFF2-40B4-BE49-F238E27FC236}">
                <a16:creationId xmlns:a16="http://schemas.microsoft.com/office/drawing/2014/main" id="{965BCEA3-C6E9-45B7-9F39-BBC8D66A6A64}"/>
              </a:ext>
            </a:extLst>
          </p:cNvPr>
          <p:cNvSpPr txBox="1"/>
          <p:nvPr/>
        </p:nvSpPr>
        <p:spPr>
          <a:xfrm>
            <a:off x="4890159" y="423805"/>
            <a:ext cx="2517429" cy="707692"/>
          </a:xfrm>
          <a:prstGeom prst="rect">
            <a:avLst/>
          </a:prstGeom>
          <a:noFill/>
        </p:spPr>
        <p:txBody>
          <a:bodyPr wrap="square" lIns="91248" tIns="45624" rIns="91248" bIns="45624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ID" sz="4000" b="1" dirty="0">
                <a:ln w="9525">
                  <a:solidFill>
                    <a:prstClr val="white"/>
                  </a:solidFill>
                  <a:prstDash val="solid"/>
                </a:ln>
                <a:solidFill>
                  <a:prstClr val="white"/>
                </a:solidFill>
                <a:effectLst>
                  <a:glow rad="139700">
                    <a:srgbClr val="454545"/>
                  </a:glow>
                </a:effectLst>
                <a:latin typeface="Nirmala UI" panose="020B0502040204020203" pitchFamily="34" charset="0"/>
                <a:cs typeface="Nirmala UI" panose="020B0502040204020203" pitchFamily="34" charset="0"/>
              </a:rPr>
              <a:t>97,68 %</a:t>
            </a:r>
          </a:p>
        </p:txBody>
      </p:sp>
      <p:sp>
        <p:nvSpPr>
          <p:cNvPr id="115" name="Rounded Rectangle 5">
            <a:extLst>
              <a:ext uri="{FF2B5EF4-FFF2-40B4-BE49-F238E27FC236}">
                <a16:creationId xmlns:a16="http://schemas.microsoft.com/office/drawing/2014/main" id="{6D55CABE-08E0-4EF3-A70F-8B0D76EC33F4}"/>
              </a:ext>
            </a:extLst>
          </p:cNvPr>
          <p:cNvSpPr/>
          <p:nvPr/>
        </p:nvSpPr>
        <p:spPr>
          <a:xfrm>
            <a:off x="8458326" y="750959"/>
            <a:ext cx="3470827" cy="323142"/>
          </a:xfrm>
          <a:prstGeom prst="round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lIns="91242" tIns="45622" rIns="91242" bIns="45622" rtlCol="0"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ID" sz="1600" b="1" kern="0" dirty="0" err="1">
                <a:solidFill>
                  <a:prstClr val="black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Realisasi</a:t>
            </a:r>
            <a:r>
              <a:rPr lang="en-ID" sz="1600" b="1" kern="0" dirty="0">
                <a:solidFill>
                  <a:prstClr val="black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 Rp610,70 M</a:t>
            </a:r>
          </a:p>
        </p:txBody>
      </p:sp>
    </p:spTree>
    <p:extLst>
      <p:ext uri="{BB962C8B-B14F-4D97-AF65-F5344CB8AC3E}">
        <p14:creationId xmlns:p14="http://schemas.microsoft.com/office/powerpoint/2010/main" val="39867703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8069</TotalTime>
  <Words>2482</Words>
  <Application>Microsoft Office PowerPoint</Application>
  <PresentationFormat>Widescreen</PresentationFormat>
  <Paragraphs>432</Paragraphs>
  <Slides>23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2" baseType="lpstr">
      <vt:lpstr>Arial</vt:lpstr>
      <vt:lpstr>Calibri</vt:lpstr>
      <vt:lpstr>Impact</vt:lpstr>
      <vt:lpstr>Lucida Calligraphy</vt:lpstr>
      <vt:lpstr>Mistral</vt:lpstr>
      <vt:lpstr>Nirmala UI</vt:lpstr>
      <vt:lpstr>Tahoma</vt:lpstr>
      <vt:lpstr>Wingdings</vt:lpstr>
      <vt:lpstr>Office Theme</vt:lpstr>
      <vt:lpstr>PowerPoint Presentation</vt:lpstr>
      <vt:lpstr>Satu Data Indonesia</vt:lpstr>
      <vt:lpstr>Prinsip Satu Data Indonesia</vt:lpstr>
      <vt:lpstr>Satu Data Hortikultura Indonesia</vt:lpstr>
      <vt:lpstr>SiMevi</vt:lpstr>
      <vt:lpstr>PowerPoint Presentation</vt:lpstr>
      <vt:lpstr>Mindmap Integrasi data</vt:lpstr>
      <vt:lpstr>Contoh Dashboard KPI Ditjen Hortikultura</vt:lpstr>
      <vt:lpstr>PowerPoint Presentation</vt:lpstr>
      <vt:lpstr>PowerPoint Presentation</vt:lpstr>
      <vt:lpstr>Dashboard masing-masing aplikasi</vt:lpstr>
      <vt:lpstr>Proses Integrasi Sistem informasi ke dalam SiMevi menuju Satu Data Hortikultura Indonesia</vt:lpstr>
      <vt:lpstr>Four layers of data processing</vt:lpstr>
      <vt:lpstr>Tahapan pelaksanaan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Timetable pelaksanaan kegiatan (usulan)</vt:lpstr>
      <vt:lpstr>Key success factors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SISTEM INFORMASI  MONITORING, EVALUASI, DAN PENGAWALAN  AGROINDUSTRI HORTIKULTURA INDONESIA (SiMevi)</dc:title>
  <dc:creator>Henriyadi Henriyadi</dc:creator>
  <cp:lastModifiedBy>Henriyadi Henriyadi</cp:lastModifiedBy>
  <cp:revision>25</cp:revision>
  <dcterms:created xsi:type="dcterms:W3CDTF">2021-12-07T22:42:35Z</dcterms:created>
  <dcterms:modified xsi:type="dcterms:W3CDTF">2022-01-16T15:46:40Z</dcterms:modified>
</cp:coreProperties>
</file>